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4.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8.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9.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1.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2.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3.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4.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100"/>
  </p:notesMasterIdLst>
  <p:handoutMasterIdLst>
    <p:handoutMasterId r:id="rId101"/>
  </p:handoutMasterIdLst>
  <p:sldIdLst>
    <p:sldId id="256" r:id="rId2"/>
    <p:sldId id="257" r:id="rId3"/>
    <p:sldId id="504" r:id="rId4"/>
    <p:sldId id="575" r:id="rId5"/>
    <p:sldId id="600" r:id="rId6"/>
    <p:sldId id="602" r:id="rId7"/>
    <p:sldId id="604" r:id="rId8"/>
    <p:sldId id="605" r:id="rId9"/>
    <p:sldId id="606" r:id="rId10"/>
    <p:sldId id="576" r:id="rId11"/>
    <p:sldId id="612" r:id="rId12"/>
    <p:sldId id="577" r:id="rId13"/>
    <p:sldId id="613" r:id="rId14"/>
    <p:sldId id="614" r:id="rId15"/>
    <p:sldId id="615" r:id="rId16"/>
    <p:sldId id="616" r:id="rId17"/>
    <p:sldId id="617" r:id="rId18"/>
    <p:sldId id="618" r:id="rId19"/>
    <p:sldId id="620" r:id="rId20"/>
    <p:sldId id="621" r:id="rId21"/>
    <p:sldId id="619" r:id="rId22"/>
    <p:sldId id="630" r:id="rId23"/>
    <p:sldId id="622" r:id="rId24"/>
    <p:sldId id="633" r:id="rId25"/>
    <p:sldId id="639" r:id="rId26"/>
    <p:sldId id="635" r:id="rId27"/>
    <p:sldId id="636" r:id="rId28"/>
    <p:sldId id="640" r:id="rId29"/>
    <p:sldId id="632" r:id="rId30"/>
    <p:sldId id="638" r:id="rId31"/>
    <p:sldId id="634" r:id="rId32"/>
    <p:sldId id="637" r:id="rId33"/>
    <p:sldId id="631" r:id="rId34"/>
    <p:sldId id="623" r:id="rId35"/>
    <p:sldId id="641" r:id="rId36"/>
    <p:sldId id="626" r:id="rId37"/>
    <p:sldId id="629" r:id="rId38"/>
    <p:sldId id="627" r:id="rId39"/>
    <p:sldId id="624" r:id="rId40"/>
    <p:sldId id="625" r:id="rId41"/>
    <p:sldId id="642" r:id="rId42"/>
    <p:sldId id="525" r:id="rId43"/>
    <p:sldId id="528" r:id="rId44"/>
    <p:sldId id="529" r:id="rId45"/>
    <p:sldId id="531" r:id="rId46"/>
    <p:sldId id="311" r:id="rId47"/>
    <p:sldId id="289" r:id="rId48"/>
    <p:sldId id="290" r:id="rId49"/>
    <p:sldId id="645" r:id="rId50"/>
    <p:sldId id="542" r:id="rId51"/>
    <p:sldId id="551" r:id="rId52"/>
    <p:sldId id="553" r:id="rId53"/>
    <p:sldId id="554" r:id="rId54"/>
    <p:sldId id="556" r:id="rId55"/>
    <p:sldId id="555" r:id="rId56"/>
    <p:sldId id="643" r:id="rId57"/>
    <p:sldId id="646" r:id="rId58"/>
    <p:sldId id="647" r:id="rId59"/>
    <p:sldId id="650" r:id="rId60"/>
    <p:sldId id="648" r:id="rId61"/>
    <p:sldId id="649" r:id="rId62"/>
    <p:sldId id="287" r:id="rId63"/>
    <p:sldId id="263" r:id="rId64"/>
    <p:sldId id="264" r:id="rId65"/>
    <p:sldId id="265" r:id="rId66"/>
    <p:sldId id="266" r:id="rId67"/>
    <p:sldId id="267" r:id="rId68"/>
    <p:sldId id="268" r:id="rId69"/>
    <p:sldId id="269" r:id="rId70"/>
    <p:sldId id="270" r:id="rId71"/>
    <p:sldId id="272" r:id="rId72"/>
    <p:sldId id="273" r:id="rId73"/>
    <p:sldId id="259" r:id="rId74"/>
    <p:sldId id="260" r:id="rId75"/>
    <p:sldId id="364" r:id="rId76"/>
    <p:sldId id="262" r:id="rId77"/>
    <p:sldId id="365" r:id="rId78"/>
    <p:sldId id="366" r:id="rId79"/>
    <p:sldId id="367" r:id="rId80"/>
    <p:sldId id="372" r:id="rId81"/>
    <p:sldId id="373" r:id="rId82"/>
    <p:sldId id="294" r:id="rId83"/>
    <p:sldId id="357" r:id="rId84"/>
    <p:sldId id="358" r:id="rId85"/>
    <p:sldId id="359" r:id="rId86"/>
    <p:sldId id="360" r:id="rId87"/>
    <p:sldId id="299" r:id="rId88"/>
    <p:sldId id="300" r:id="rId89"/>
    <p:sldId id="301" r:id="rId90"/>
    <p:sldId id="302" r:id="rId91"/>
    <p:sldId id="303" r:id="rId92"/>
    <p:sldId id="304" r:id="rId93"/>
    <p:sldId id="305" r:id="rId94"/>
    <p:sldId id="306" r:id="rId95"/>
    <p:sldId id="307" r:id="rId96"/>
    <p:sldId id="308" r:id="rId97"/>
    <p:sldId id="309" r:id="rId98"/>
    <p:sldId id="374" r:id="rId99"/>
  </p:sldIdLst>
  <p:sldSz cx="9144000" cy="5143500" type="screen16x9"/>
  <p:notesSz cx="6858000" cy="9144000"/>
  <p:embeddedFontLst>
    <p:embeddedFont>
      <p:font typeface="Arial Black" panose="020B0A04020102020204" pitchFamily="34" charset="0"/>
      <p:bold r:id="rId102"/>
    </p:embeddedFont>
    <p:embeddedFont>
      <p:font typeface="Arial Narrow" panose="020B0606020202030204" pitchFamily="34" charset="0"/>
      <p:regular r:id="rId103"/>
      <p:bold r:id="rId104"/>
      <p:italic r:id="rId105"/>
      <p:boldItalic r:id="rId106"/>
    </p:embeddedFont>
    <p:embeddedFont>
      <p:font typeface="Barlow" panose="00000500000000000000" pitchFamily="2" charset="0"/>
      <p:regular r:id="rId107"/>
      <p:bold r:id="rId108"/>
      <p:italic r:id="rId109"/>
      <p:boldItalic r:id="rId110"/>
    </p:embeddedFont>
    <p:embeddedFont>
      <p:font typeface="Bernard MT Condensed" panose="02050806060905020404" pitchFamily="18" charset="0"/>
      <p:regular r:id="rId111"/>
    </p:embeddedFont>
    <p:embeddedFont>
      <p:font typeface="Cambria Math" panose="02040503050406030204" pitchFamily="18" charset="0"/>
      <p:regular r:id="rId112"/>
    </p:embeddedFont>
    <p:embeddedFont>
      <p:font typeface="Georgia" panose="02040502050405020303" pitchFamily="18" charset="0"/>
      <p:regular r:id="rId113"/>
      <p:bold r:id="rId114"/>
      <p:italic r:id="rId115"/>
      <p:boldItalic r:id="rId1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5E8F3D"/>
    <a:srgbClr val="1B416F"/>
    <a:srgbClr val="BC8F00"/>
    <a:srgbClr val="17375E"/>
    <a:srgbClr val="D09E00"/>
    <a:srgbClr val="F8F8F8"/>
    <a:srgbClr val="FFFFFF"/>
    <a:srgbClr val="7F7F7F"/>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FBD76E-F210-43DF-B284-6C6E78CD88AC}" v="37" dt="2025-02-04T11:14:43.2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1" autoAdjust="0"/>
    <p:restoredTop sz="92998" autoAdjust="0"/>
  </p:normalViewPr>
  <p:slideViewPr>
    <p:cSldViewPr snapToGrid="0" snapToObjects="1">
      <p:cViewPr varScale="1">
        <p:scale>
          <a:sx n="90" d="100"/>
          <a:sy n="90" d="100"/>
        </p:scale>
        <p:origin x="92" y="5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55" d="100"/>
          <a:sy n="55" d="100"/>
        </p:scale>
        <p:origin x="2532"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oreh" userId="17b81281-9f29-44e0-9273-6dadbf6896a2" providerId="ADAL" clId="{F9FBD76E-F210-43DF-B284-6C6E78CD88AC}"/>
    <pc:docChg chg="undo redo custSel addSld delSld modSld">
      <pc:chgData name="Chris Moreh" userId="17b81281-9f29-44e0-9273-6dadbf6896a2" providerId="ADAL" clId="{F9FBD76E-F210-43DF-B284-6C6E78CD88AC}" dt="2025-02-04T11:15:36.350" v="104" actId="6549"/>
      <pc:docMkLst>
        <pc:docMk/>
      </pc:docMkLst>
      <pc:sldChg chg="addSp delSp modSp mod modAnim">
        <pc:chgData name="Chris Moreh" userId="17b81281-9f29-44e0-9273-6dadbf6896a2" providerId="ADAL" clId="{F9FBD76E-F210-43DF-B284-6C6E78CD88AC}" dt="2025-02-04T10:54:15.283" v="40" actId="20577"/>
        <pc:sldMkLst>
          <pc:docMk/>
          <pc:sldMk cId="2007936143" sldId="257"/>
        </pc:sldMkLst>
        <pc:spChg chg="mod">
          <ac:chgData name="Chris Moreh" userId="17b81281-9f29-44e0-9273-6dadbf6896a2" providerId="ADAL" clId="{F9FBD76E-F210-43DF-B284-6C6E78CD88AC}" dt="2025-02-04T10:49:50.348" v="3" actId="20577"/>
          <ac:spMkLst>
            <pc:docMk/>
            <pc:sldMk cId="2007936143" sldId="257"/>
            <ac:spMk id="2" creationId="{CAA1E38F-44CC-0ACE-B90D-745782A693C1}"/>
          </ac:spMkLst>
        </pc:spChg>
        <pc:spChg chg="mod">
          <ac:chgData name="Chris Moreh" userId="17b81281-9f29-44e0-9273-6dadbf6896a2" providerId="ADAL" clId="{F9FBD76E-F210-43DF-B284-6C6E78CD88AC}" dt="2025-02-04T10:49:52.775" v="8" actId="20577"/>
          <ac:spMkLst>
            <pc:docMk/>
            <pc:sldMk cId="2007936143" sldId="257"/>
            <ac:spMk id="3" creationId="{BC0918AC-4669-2CC4-F6EE-C1104F5AC20E}"/>
          </ac:spMkLst>
        </pc:spChg>
        <pc:spChg chg="mod">
          <ac:chgData name="Chris Moreh" userId="17b81281-9f29-44e0-9273-6dadbf6896a2" providerId="ADAL" clId="{F9FBD76E-F210-43DF-B284-6C6E78CD88AC}" dt="2025-02-04T10:50:44.304" v="14"/>
          <ac:spMkLst>
            <pc:docMk/>
            <pc:sldMk cId="2007936143" sldId="257"/>
            <ac:spMk id="4" creationId="{2C16E2DC-61A9-B126-8DE8-289BDA969716}"/>
          </ac:spMkLst>
        </pc:spChg>
        <pc:spChg chg="del">
          <ac:chgData name="Chris Moreh" userId="17b81281-9f29-44e0-9273-6dadbf6896a2" providerId="ADAL" clId="{F9FBD76E-F210-43DF-B284-6C6E78CD88AC}" dt="2025-02-04T10:50:58.792" v="15"/>
          <ac:spMkLst>
            <pc:docMk/>
            <pc:sldMk cId="2007936143" sldId="257"/>
            <ac:spMk id="5" creationId="{35E23B0E-674D-78C6-DFD9-8651CE004BC5}"/>
          </ac:spMkLst>
        </pc:spChg>
        <pc:graphicFrameChg chg="add mod">
          <ac:chgData name="Chris Moreh" userId="17b81281-9f29-44e0-9273-6dadbf6896a2" providerId="ADAL" clId="{F9FBD76E-F210-43DF-B284-6C6E78CD88AC}" dt="2025-02-04T10:54:15.283" v="40" actId="20577"/>
          <ac:graphicFrameMkLst>
            <pc:docMk/>
            <pc:sldMk cId="2007936143" sldId="257"/>
            <ac:graphicFrameMk id="6" creationId="{407A6FC9-A5B4-CC80-9B6F-7E202D3EE790}"/>
          </ac:graphicFrameMkLst>
        </pc:graphicFrameChg>
      </pc:sldChg>
      <pc:sldChg chg="del">
        <pc:chgData name="Chris Moreh" userId="17b81281-9f29-44e0-9273-6dadbf6896a2" providerId="ADAL" clId="{F9FBD76E-F210-43DF-B284-6C6E78CD88AC}" dt="2025-02-04T10:54:25.676" v="42" actId="47"/>
        <pc:sldMkLst>
          <pc:docMk/>
          <pc:sldMk cId="3737942253" sldId="258"/>
        </pc:sldMkLst>
      </pc:sldChg>
      <pc:sldChg chg="modSp add mod">
        <pc:chgData name="Chris Moreh" userId="17b81281-9f29-44e0-9273-6dadbf6896a2" providerId="ADAL" clId="{F9FBD76E-F210-43DF-B284-6C6E78CD88AC}" dt="2025-02-04T11:00:20.164" v="63" actId="27636"/>
        <pc:sldMkLst>
          <pc:docMk/>
          <pc:sldMk cId="0" sldId="259"/>
        </pc:sldMkLst>
        <pc:spChg chg="mod">
          <ac:chgData name="Chris Moreh" userId="17b81281-9f29-44e0-9273-6dadbf6896a2" providerId="ADAL" clId="{F9FBD76E-F210-43DF-B284-6C6E78CD88AC}" dt="2025-02-04T11:00:20.164" v="63" actId="27636"/>
          <ac:spMkLst>
            <pc:docMk/>
            <pc:sldMk cId="0" sldId="259"/>
            <ac:spMk id="2" creationId="{8C216D18-5879-951E-312D-F35B3AEFF7CC}"/>
          </ac:spMkLst>
        </pc:spChg>
      </pc:sldChg>
      <pc:sldChg chg="del">
        <pc:chgData name="Chris Moreh" userId="17b81281-9f29-44e0-9273-6dadbf6896a2" providerId="ADAL" clId="{F9FBD76E-F210-43DF-B284-6C6E78CD88AC}" dt="2025-02-04T10:54:24.835" v="41" actId="47"/>
        <pc:sldMkLst>
          <pc:docMk/>
          <pc:sldMk cId="2372606250" sldId="259"/>
        </pc:sldMkLst>
      </pc:sldChg>
      <pc:sldChg chg="modSp add mod">
        <pc:chgData name="Chris Moreh" userId="17b81281-9f29-44e0-9273-6dadbf6896a2" providerId="ADAL" clId="{F9FBD76E-F210-43DF-B284-6C6E78CD88AC}" dt="2025-02-04T11:00:20.224" v="64" actId="27636"/>
        <pc:sldMkLst>
          <pc:docMk/>
          <pc:sldMk cId="0" sldId="260"/>
        </pc:sldMkLst>
        <pc:spChg chg="mod">
          <ac:chgData name="Chris Moreh" userId="17b81281-9f29-44e0-9273-6dadbf6896a2" providerId="ADAL" clId="{F9FBD76E-F210-43DF-B284-6C6E78CD88AC}" dt="2025-02-04T11:00:20.224" v="64" actId="27636"/>
          <ac:spMkLst>
            <pc:docMk/>
            <pc:sldMk cId="0" sldId="260"/>
            <ac:spMk id="2" creationId="{8C216D18-5879-951E-312D-F35B3AEFF7CC}"/>
          </ac:spMkLst>
        </pc:spChg>
      </pc:sldChg>
      <pc:sldChg chg="del">
        <pc:chgData name="Chris Moreh" userId="17b81281-9f29-44e0-9273-6dadbf6896a2" providerId="ADAL" clId="{F9FBD76E-F210-43DF-B284-6C6E78CD88AC}" dt="2025-02-04T10:54:27.536" v="43" actId="47"/>
        <pc:sldMkLst>
          <pc:docMk/>
          <pc:sldMk cId="1361020042" sldId="260"/>
        </pc:sldMkLst>
      </pc:sldChg>
      <pc:sldChg chg="add">
        <pc:chgData name="Chris Moreh" userId="17b81281-9f29-44e0-9273-6dadbf6896a2" providerId="ADAL" clId="{F9FBD76E-F210-43DF-B284-6C6E78CD88AC}" dt="2025-02-04T11:00:20.055" v="61"/>
        <pc:sldMkLst>
          <pc:docMk/>
          <pc:sldMk cId="0" sldId="262"/>
        </pc:sldMkLst>
      </pc:sldChg>
      <pc:sldChg chg="add">
        <pc:chgData name="Chris Moreh" userId="17b81281-9f29-44e0-9273-6dadbf6896a2" providerId="ADAL" clId="{F9FBD76E-F210-43DF-B284-6C6E78CD88AC}" dt="2025-02-04T11:00:20.055" v="61"/>
        <pc:sldMkLst>
          <pc:docMk/>
          <pc:sldMk cId="0" sldId="263"/>
        </pc:sldMkLst>
      </pc:sldChg>
      <pc:sldChg chg="add">
        <pc:chgData name="Chris Moreh" userId="17b81281-9f29-44e0-9273-6dadbf6896a2" providerId="ADAL" clId="{F9FBD76E-F210-43DF-B284-6C6E78CD88AC}" dt="2025-02-04T11:00:20.055" v="61"/>
        <pc:sldMkLst>
          <pc:docMk/>
          <pc:sldMk cId="0" sldId="264"/>
        </pc:sldMkLst>
      </pc:sldChg>
      <pc:sldChg chg="add">
        <pc:chgData name="Chris Moreh" userId="17b81281-9f29-44e0-9273-6dadbf6896a2" providerId="ADAL" clId="{F9FBD76E-F210-43DF-B284-6C6E78CD88AC}" dt="2025-02-04T11:00:20.055" v="61"/>
        <pc:sldMkLst>
          <pc:docMk/>
          <pc:sldMk cId="0" sldId="265"/>
        </pc:sldMkLst>
      </pc:sldChg>
      <pc:sldChg chg="add">
        <pc:chgData name="Chris Moreh" userId="17b81281-9f29-44e0-9273-6dadbf6896a2" providerId="ADAL" clId="{F9FBD76E-F210-43DF-B284-6C6E78CD88AC}" dt="2025-02-04T11:00:20.055" v="61"/>
        <pc:sldMkLst>
          <pc:docMk/>
          <pc:sldMk cId="0" sldId="266"/>
        </pc:sldMkLst>
      </pc:sldChg>
      <pc:sldChg chg="add">
        <pc:chgData name="Chris Moreh" userId="17b81281-9f29-44e0-9273-6dadbf6896a2" providerId="ADAL" clId="{F9FBD76E-F210-43DF-B284-6C6E78CD88AC}" dt="2025-02-04T11:00:20.055" v="61"/>
        <pc:sldMkLst>
          <pc:docMk/>
          <pc:sldMk cId="0" sldId="267"/>
        </pc:sldMkLst>
      </pc:sldChg>
      <pc:sldChg chg="add">
        <pc:chgData name="Chris Moreh" userId="17b81281-9f29-44e0-9273-6dadbf6896a2" providerId="ADAL" clId="{F9FBD76E-F210-43DF-B284-6C6E78CD88AC}" dt="2025-02-04T11:00:20.055" v="61"/>
        <pc:sldMkLst>
          <pc:docMk/>
          <pc:sldMk cId="0" sldId="268"/>
        </pc:sldMkLst>
      </pc:sldChg>
      <pc:sldChg chg="add">
        <pc:chgData name="Chris Moreh" userId="17b81281-9f29-44e0-9273-6dadbf6896a2" providerId="ADAL" clId="{F9FBD76E-F210-43DF-B284-6C6E78CD88AC}" dt="2025-02-04T11:00:20.055" v="61"/>
        <pc:sldMkLst>
          <pc:docMk/>
          <pc:sldMk cId="0" sldId="269"/>
        </pc:sldMkLst>
      </pc:sldChg>
      <pc:sldChg chg="add">
        <pc:chgData name="Chris Moreh" userId="17b81281-9f29-44e0-9273-6dadbf6896a2" providerId="ADAL" clId="{F9FBD76E-F210-43DF-B284-6C6E78CD88AC}" dt="2025-02-04T11:00:20.055" v="61"/>
        <pc:sldMkLst>
          <pc:docMk/>
          <pc:sldMk cId="0" sldId="270"/>
        </pc:sldMkLst>
      </pc:sldChg>
      <pc:sldChg chg="add">
        <pc:chgData name="Chris Moreh" userId="17b81281-9f29-44e0-9273-6dadbf6896a2" providerId="ADAL" clId="{F9FBD76E-F210-43DF-B284-6C6E78CD88AC}" dt="2025-02-04T11:00:20.055" v="61"/>
        <pc:sldMkLst>
          <pc:docMk/>
          <pc:sldMk cId="0" sldId="272"/>
        </pc:sldMkLst>
      </pc:sldChg>
      <pc:sldChg chg="add">
        <pc:chgData name="Chris Moreh" userId="17b81281-9f29-44e0-9273-6dadbf6896a2" providerId="ADAL" clId="{F9FBD76E-F210-43DF-B284-6C6E78CD88AC}" dt="2025-02-04T11:00:20.055" v="61"/>
        <pc:sldMkLst>
          <pc:docMk/>
          <pc:sldMk cId="0" sldId="273"/>
        </pc:sldMkLst>
      </pc:sldChg>
      <pc:sldChg chg="add">
        <pc:chgData name="Chris Moreh" userId="17b81281-9f29-44e0-9273-6dadbf6896a2" providerId="ADAL" clId="{F9FBD76E-F210-43DF-B284-6C6E78CD88AC}" dt="2025-02-04T11:00:20.055" v="61"/>
        <pc:sldMkLst>
          <pc:docMk/>
          <pc:sldMk cId="654699788" sldId="287"/>
        </pc:sldMkLst>
      </pc:sldChg>
      <pc:sldChg chg="add">
        <pc:chgData name="Chris Moreh" userId="17b81281-9f29-44e0-9273-6dadbf6896a2" providerId="ADAL" clId="{F9FBD76E-F210-43DF-B284-6C6E78CD88AC}" dt="2025-02-04T11:00:20.055" v="61"/>
        <pc:sldMkLst>
          <pc:docMk/>
          <pc:sldMk cId="1836731351" sldId="289"/>
        </pc:sldMkLst>
      </pc:sldChg>
      <pc:sldChg chg="add">
        <pc:chgData name="Chris Moreh" userId="17b81281-9f29-44e0-9273-6dadbf6896a2" providerId="ADAL" clId="{F9FBD76E-F210-43DF-B284-6C6E78CD88AC}" dt="2025-02-04T11:00:20.055" v="61"/>
        <pc:sldMkLst>
          <pc:docMk/>
          <pc:sldMk cId="2510649881" sldId="290"/>
        </pc:sldMkLst>
      </pc:sldChg>
      <pc:sldChg chg="add">
        <pc:chgData name="Chris Moreh" userId="17b81281-9f29-44e0-9273-6dadbf6896a2" providerId="ADAL" clId="{F9FBD76E-F210-43DF-B284-6C6E78CD88AC}" dt="2025-02-04T11:00:20.055" v="61"/>
        <pc:sldMkLst>
          <pc:docMk/>
          <pc:sldMk cId="813728016" sldId="294"/>
        </pc:sldMkLst>
      </pc:sldChg>
      <pc:sldChg chg="add">
        <pc:chgData name="Chris Moreh" userId="17b81281-9f29-44e0-9273-6dadbf6896a2" providerId="ADAL" clId="{F9FBD76E-F210-43DF-B284-6C6E78CD88AC}" dt="2025-02-04T11:00:20.055" v="61"/>
        <pc:sldMkLst>
          <pc:docMk/>
          <pc:sldMk cId="3378867330" sldId="299"/>
        </pc:sldMkLst>
      </pc:sldChg>
      <pc:sldChg chg="add">
        <pc:chgData name="Chris Moreh" userId="17b81281-9f29-44e0-9273-6dadbf6896a2" providerId="ADAL" clId="{F9FBD76E-F210-43DF-B284-6C6E78CD88AC}" dt="2025-02-04T11:00:20.055" v="61"/>
        <pc:sldMkLst>
          <pc:docMk/>
          <pc:sldMk cId="1532765221" sldId="300"/>
        </pc:sldMkLst>
      </pc:sldChg>
      <pc:sldChg chg="add">
        <pc:chgData name="Chris Moreh" userId="17b81281-9f29-44e0-9273-6dadbf6896a2" providerId="ADAL" clId="{F9FBD76E-F210-43DF-B284-6C6E78CD88AC}" dt="2025-02-04T11:00:20.055" v="61"/>
        <pc:sldMkLst>
          <pc:docMk/>
          <pc:sldMk cId="2733970937" sldId="301"/>
        </pc:sldMkLst>
      </pc:sldChg>
      <pc:sldChg chg="add">
        <pc:chgData name="Chris Moreh" userId="17b81281-9f29-44e0-9273-6dadbf6896a2" providerId="ADAL" clId="{F9FBD76E-F210-43DF-B284-6C6E78CD88AC}" dt="2025-02-04T11:00:20.055" v="61"/>
        <pc:sldMkLst>
          <pc:docMk/>
          <pc:sldMk cId="3451471956" sldId="302"/>
        </pc:sldMkLst>
      </pc:sldChg>
      <pc:sldChg chg="add">
        <pc:chgData name="Chris Moreh" userId="17b81281-9f29-44e0-9273-6dadbf6896a2" providerId="ADAL" clId="{F9FBD76E-F210-43DF-B284-6C6E78CD88AC}" dt="2025-02-04T11:00:20.055" v="61"/>
        <pc:sldMkLst>
          <pc:docMk/>
          <pc:sldMk cId="3619016552" sldId="303"/>
        </pc:sldMkLst>
      </pc:sldChg>
      <pc:sldChg chg="add">
        <pc:chgData name="Chris Moreh" userId="17b81281-9f29-44e0-9273-6dadbf6896a2" providerId="ADAL" clId="{F9FBD76E-F210-43DF-B284-6C6E78CD88AC}" dt="2025-02-04T11:00:20.055" v="61"/>
        <pc:sldMkLst>
          <pc:docMk/>
          <pc:sldMk cId="3945904720" sldId="304"/>
        </pc:sldMkLst>
      </pc:sldChg>
      <pc:sldChg chg="add">
        <pc:chgData name="Chris Moreh" userId="17b81281-9f29-44e0-9273-6dadbf6896a2" providerId="ADAL" clId="{F9FBD76E-F210-43DF-B284-6C6E78CD88AC}" dt="2025-02-04T11:00:20.055" v="61"/>
        <pc:sldMkLst>
          <pc:docMk/>
          <pc:sldMk cId="2834069905" sldId="305"/>
        </pc:sldMkLst>
      </pc:sldChg>
      <pc:sldChg chg="add">
        <pc:chgData name="Chris Moreh" userId="17b81281-9f29-44e0-9273-6dadbf6896a2" providerId="ADAL" clId="{F9FBD76E-F210-43DF-B284-6C6E78CD88AC}" dt="2025-02-04T11:00:20.055" v="61"/>
        <pc:sldMkLst>
          <pc:docMk/>
          <pc:sldMk cId="1404295945" sldId="306"/>
        </pc:sldMkLst>
      </pc:sldChg>
      <pc:sldChg chg="add">
        <pc:chgData name="Chris Moreh" userId="17b81281-9f29-44e0-9273-6dadbf6896a2" providerId="ADAL" clId="{F9FBD76E-F210-43DF-B284-6C6E78CD88AC}" dt="2025-02-04T11:00:20.055" v="61"/>
        <pc:sldMkLst>
          <pc:docMk/>
          <pc:sldMk cId="1650789512" sldId="307"/>
        </pc:sldMkLst>
      </pc:sldChg>
      <pc:sldChg chg="add">
        <pc:chgData name="Chris Moreh" userId="17b81281-9f29-44e0-9273-6dadbf6896a2" providerId="ADAL" clId="{F9FBD76E-F210-43DF-B284-6C6E78CD88AC}" dt="2025-02-04T11:00:20.055" v="61"/>
        <pc:sldMkLst>
          <pc:docMk/>
          <pc:sldMk cId="1180492818" sldId="308"/>
        </pc:sldMkLst>
      </pc:sldChg>
      <pc:sldChg chg="add">
        <pc:chgData name="Chris Moreh" userId="17b81281-9f29-44e0-9273-6dadbf6896a2" providerId="ADAL" clId="{F9FBD76E-F210-43DF-B284-6C6E78CD88AC}" dt="2025-02-04T11:00:20.055" v="61"/>
        <pc:sldMkLst>
          <pc:docMk/>
          <pc:sldMk cId="583205345" sldId="309"/>
        </pc:sldMkLst>
      </pc:sldChg>
      <pc:sldChg chg="addSp delSp modSp add mod setBg modClrScheme delDesignElem chgLayout">
        <pc:chgData name="Chris Moreh" userId="17b81281-9f29-44e0-9273-6dadbf6896a2" providerId="ADAL" clId="{F9FBD76E-F210-43DF-B284-6C6E78CD88AC}" dt="2025-02-04T11:01:42.063" v="74" actId="207"/>
        <pc:sldMkLst>
          <pc:docMk/>
          <pc:sldMk cId="734665846" sldId="311"/>
        </pc:sldMkLst>
        <pc:spChg chg="mod ord">
          <ac:chgData name="Chris Moreh" userId="17b81281-9f29-44e0-9273-6dadbf6896a2" providerId="ADAL" clId="{F9FBD76E-F210-43DF-B284-6C6E78CD88AC}" dt="2025-02-04T11:01:27.202" v="73" actId="700"/>
          <ac:spMkLst>
            <pc:docMk/>
            <pc:sldMk cId="734665846" sldId="311"/>
            <ac:spMk id="2" creationId="{280615FD-7164-BE20-11E2-FA26B3BAE834}"/>
          </ac:spMkLst>
        </pc:spChg>
        <pc:spChg chg="add del mod ord">
          <ac:chgData name="Chris Moreh" userId="17b81281-9f29-44e0-9273-6dadbf6896a2" providerId="ADAL" clId="{F9FBD76E-F210-43DF-B284-6C6E78CD88AC}" dt="2025-02-04T11:01:26.339" v="72" actId="700"/>
          <ac:spMkLst>
            <pc:docMk/>
            <pc:sldMk cId="734665846" sldId="311"/>
            <ac:spMk id="3" creationId="{83EA29D8-B3CA-0D07-B0FB-862D586A03A1}"/>
          </ac:spMkLst>
        </pc:spChg>
        <pc:spChg chg="mod ord">
          <ac:chgData name="Chris Moreh" userId="17b81281-9f29-44e0-9273-6dadbf6896a2" providerId="ADAL" clId="{F9FBD76E-F210-43DF-B284-6C6E78CD88AC}" dt="2025-02-04T11:01:42.063" v="74" actId="207"/>
          <ac:spMkLst>
            <pc:docMk/>
            <pc:sldMk cId="734665846" sldId="311"/>
            <ac:spMk id="5" creationId="{54C04E72-FEB7-3411-0DBB-1C8BEBBFEA11}"/>
          </ac:spMkLst>
        </pc:spChg>
        <pc:spChg chg="del">
          <ac:chgData name="Chris Moreh" userId="17b81281-9f29-44e0-9273-6dadbf6896a2" providerId="ADAL" clId="{F9FBD76E-F210-43DF-B284-6C6E78CD88AC}" dt="2025-02-04T11:00:20.055" v="61"/>
          <ac:spMkLst>
            <pc:docMk/>
            <pc:sldMk cId="734665846" sldId="311"/>
            <ac:spMk id="8" creationId="{52BFD8CE-8B6E-2EC1-F333-E239C526439E}"/>
          </ac:spMkLst>
        </pc:spChg>
        <pc:spChg chg="del">
          <ac:chgData name="Chris Moreh" userId="17b81281-9f29-44e0-9273-6dadbf6896a2" providerId="ADAL" clId="{F9FBD76E-F210-43DF-B284-6C6E78CD88AC}" dt="2025-02-04T11:00:20.055" v="61"/>
          <ac:spMkLst>
            <pc:docMk/>
            <pc:sldMk cId="734665846" sldId="311"/>
            <ac:spMk id="10" creationId="{771D0471-5E08-58A7-B222-12AF9607B918}"/>
          </ac:spMkLst>
        </pc:spChg>
        <pc:spChg chg="del">
          <ac:chgData name="Chris Moreh" userId="17b81281-9f29-44e0-9273-6dadbf6896a2" providerId="ADAL" clId="{F9FBD76E-F210-43DF-B284-6C6E78CD88AC}" dt="2025-02-04T11:00:20.055" v="61"/>
          <ac:spMkLst>
            <pc:docMk/>
            <pc:sldMk cId="734665846" sldId="311"/>
            <ac:spMk id="12" creationId="{E8FBF972-DE42-69AB-1EFD-B2DF3A46D880}"/>
          </ac:spMkLst>
        </pc:spChg>
        <pc:spChg chg="del">
          <ac:chgData name="Chris Moreh" userId="17b81281-9f29-44e0-9273-6dadbf6896a2" providerId="ADAL" clId="{F9FBD76E-F210-43DF-B284-6C6E78CD88AC}" dt="2025-02-04T11:00:20.055" v="61"/>
          <ac:spMkLst>
            <pc:docMk/>
            <pc:sldMk cId="734665846" sldId="311"/>
            <ac:spMk id="14" creationId="{C425E387-E7C3-2766-9E5A-D2DE0B918AA1}"/>
          </ac:spMkLst>
        </pc:spChg>
        <pc:spChg chg="del">
          <ac:chgData name="Chris Moreh" userId="17b81281-9f29-44e0-9273-6dadbf6896a2" providerId="ADAL" clId="{F9FBD76E-F210-43DF-B284-6C6E78CD88AC}" dt="2025-02-04T11:00:20.055" v="61"/>
          <ac:spMkLst>
            <pc:docMk/>
            <pc:sldMk cId="734665846" sldId="311"/>
            <ac:spMk id="16" creationId="{9A30A261-46C8-5672-BB0A-F7834E271BDD}"/>
          </ac:spMkLst>
        </pc:spChg>
      </pc:sldChg>
      <pc:sldChg chg="add">
        <pc:chgData name="Chris Moreh" userId="17b81281-9f29-44e0-9273-6dadbf6896a2" providerId="ADAL" clId="{F9FBD76E-F210-43DF-B284-6C6E78CD88AC}" dt="2025-02-04T11:00:20.055" v="61"/>
        <pc:sldMkLst>
          <pc:docMk/>
          <pc:sldMk cId="404413708" sldId="357"/>
        </pc:sldMkLst>
      </pc:sldChg>
      <pc:sldChg chg="add">
        <pc:chgData name="Chris Moreh" userId="17b81281-9f29-44e0-9273-6dadbf6896a2" providerId="ADAL" clId="{F9FBD76E-F210-43DF-B284-6C6E78CD88AC}" dt="2025-02-04T11:00:20.055" v="61"/>
        <pc:sldMkLst>
          <pc:docMk/>
          <pc:sldMk cId="2550670278" sldId="358"/>
        </pc:sldMkLst>
      </pc:sldChg>
      <pc:sldChg chg="add">
        <pc:chgData name="Chris Moreh" userId="17b81281-9f29-44e0-9273-6dadbf6896a2" providerId="ADAL" clId="{F9FBD76E-F210-43DF-B284-6C6E78CD88AC}" dt="2025-02-04T11:00:20.055" v="61"/>
        <pc:sldMkLst>
          <pc:docMk/>
          <pc:sldMk cId="2397369031" sldId="359"/>
        </pc:sldMkLst>
      </pc:sldChg>
      <pc:sldChg chg="add">
        <pc:chgData name="Chris Moreh" userId="17b81281-9f29-44e0-9273-6dadbf6896a2" providerId="ADAL" clId="{F9FBD76E-F210-43DF-B284-6C6E78CD88AC}" dt="2025-02-04T11:00:20.055" v="61"/>
        <pc:sldMkLst>
          <pc:docMk/>
          <pc:sldMk cId="782263443" sldId="360"/>
        </pc:sldMkLst>
      </pc:sldChg>
      <pc:sldChg chg="add">
        <pc:chgData name="Chris Moreh" userId="17b81281-9f29-44e0-9273-6dadbf6896a2" providerId="ADAL" clId="{F9FBD76E-F210-43DF-B284-6C6E78CD88AC}" dt="2025-02-04T11:00:20.055" v="61"/>
        <pc:sldMkLst>
          <pc:docMk/>
          <pc:sldMk cId="0" sldId="364"/>
        </pc:sldMkLst>
      </pc:sldChg>
      <pc:sldChg chg="add">
        <pc:chgData name="Chris Moreh" userId="17b81281-9f29-44e0-9273-6dadbf6896a2" providerId="ADAL" clId="{F9FBD76E-F210-43DF-B284-6C6E78CD88AC}" dt="2025-02-04T11:00:20.055" v="61"/>
        <pc:sldMkLst>
          <pc:docMk/>
          <pc:sldMk cId="0" sldId="365"/>
        </pc:sldMkLst>
      </pc:sldChg>
      <pc:sldChg chg="add">
        <pc:chgData name="Chris Moreh" userId="17b81281-9f29-44e0-9273-6dadbf6896a2" providerId="ADAL" clId="{F9FBD76E-F210-43DF-B284-6C6E78CD88AC}" dt="2025-02-04T11:00:20.055" v="61"/>
        <pc:sldMkLst>
          <pc:docMk/>
          <pc:sldMk cId="0" sldId="366"/>
        </pc:sldMkLst>
      </pc:sldChg>
      <pc:sldChg chg="add">
        <pc:chgData name="Chris Moreh" userId="17b81281-9f29-44e0-9273-6dadbf6896a2" providerId="ADAL" clId="{F9FBD76E-F210-43DF-B284-6C6E78CD88AC}" dt="2025-02-04T11:00:20.055" v="61"/>
        <pc:sldMkLst>
          <pc:docMk/>
          <pc:sldMk cId="0" sldId="367"/>
        </pc:sldMkLst>
      </pc:sldChg>
      <pc:sldChg chg="add">
        <pc:chgData name="Chris Moreh" userId="17b81281-9f29-44e0-9273-6dadbf6896a2" providerId="ADAL" clId="{F9FBD76E-F210-43DF-B284-6C6E78CD88AC}" dt="2025-02-04T11:00:20.055" v="61"/>
        <pc:sldMkLst>
          <pc:docMk/>
          <pc:sldMk cId="0" sldId="372"/>
        </pc:sldMkLst>
      </pc:sldChg>
      <pc:sldChg chg="add">
        <pc:chgData name="Chris Moreh" userId="17b81281-9f29-44e0-9273-6dadbf6896a2" providerId="ADAL" clId="{F9FBD76E-F210-43DF-B284-6C6E78CD88AC}" dt="2025-02-04T11:00:20.055" v="61"/>
        <pc:sldMkLst>
          <pc:docMk/>
          <pc:sldMk cId="0" sldId="373"/>
        </pc:sldMkLst>
      </pc:sldChg>
      <pc:sldChg chg="add">
        <pc:chgData name="Chris Moreh" userId="17b81281-9f29-44e0-9273-6dadbf6896a2" providerId="ADAL" clId="{F9FBD76E-F210-43DF-B284-6C6E78CD88AC}" dt="2025-02-04T11:00:20.055" v="61"/>
        <pc:sldMkLst>
          <pc:docMk/>
          <pc:sldMk cId="3542888969" sldId="374"/>
        </pc:sldMkLst>
      </pc:sldChg>
      <pc:sldChg chg="del">
        <pc:chgData name="Chris Moreh" userId="17b81281-9f29-44e0-9273-6dadbf6896a2" providerId="ADAL" clId="{F9FBD76E-F210-43DF-B284-6C6E78CD88AC}" dt="2025-02-04T10:54:42.036" v="48" actId="47"/>
        <pc:sldMkLst>
          <pc:docMk/>
          <pc:sldMk cId="2244607419" sldId="503"/>
        </pc:sldMkLst>
      </pc:sldChg>
      <pc:sldChg chg="del">
        <pc:chgData name="Chris Moreh" userId="17b81281-9f29-44e0-9273-6dadbf6896a2" providerId="ADAL" clId="{F9FBD76E-F210-43DF-B284-6C6E78CD88AC}" dt="2025-02-04T10:54:42.728" v="49" actId="47"/>
        <pc:sldMkLst>
          <pc:docMk/>
          <pc:sldMk cId="3837718121" sldId="505"/>
        </pc:sldMkLst>
      </pc:sldChg>
      <pc:sldChg chg="del">
        <pc:chgData name="Chris Moreh" userId="17b81281-9f29-44e0-9273-6dadbf6896a2" providerId="ADAL" clId="{F9FBD76E-F210-43DF-B284-6C6E78CD88AC}" dt="2025-02-04T10:54:57.694" v="52" actId="47"/>
        <pc:sldMkLst>
          <pc:docMk/>
          <pc:sldMk cId="656909299" sldId="506"/>
        </pc:sldMkLst>
      </pc:sldChg>
      <pc:sldChg chg="del">
        <pc:chgData name="Chris Moreh" userId="17b81281-9f29-44e0-9273-6dadbf6896a2" providerId="ADAL" clId="{F9FBD76E-F210-43DF-B284-6C6E78CD88AC}" dt="2025-02-04T10:58:31.016" v="59" actId="47"/>
        <pc:sldMkLst>
          <pc:docMk/>
          <pc:sldMk cId="1659478316" sldId="507"/>
        </pc:sldMkLst>
      </pc:sldChg>
      <pc:sldChg chg="modSp new del mod">
        <pc:chgData name="Chris Moreh" userId="17b81281-9f29-44e0-9273-6dadbf6896a2" providerId="ADAL" clId="{F9FBD76E-F210-43DF-B284-6C6E78CD88AC}" dt="2025-02-04T11:07:47.662" v="75" actId="47"/>
        <pc:sldMkLst>
          <pc:docMk/>
          <pc:sldMk cId="2986435700" sldId="508"/>
        </pc:sldMkLst>
        <pc:spChg chg="mod">
          <ac:chgData name="Chris Moreh" userId="17b81281-9f29-44e0-9273-6dadbf6896a2" providerId="ADAL" clId="{F9FBD76E-F210-43DF-B284-6C6E78CD88AC}" dt="2025-02-04T10:56:59.310" v="57" actId="27636"/>
          <ac:spMkLst>
            <pc:docMk/>
            <pc:sldMk cId="2986435700" sldId="508"/>
            <ac:spMk id="2" creationId="{D7DA74AA-4A2E-D0CE-C248-BC1D44973E71}"/>
          </ac:spMkLst>
        </pc:spChg>
      </pc:sldChg>
      <pc:sldChg chg="del">
        <pc:chgData name="Chris Moreh" userId="17b81281-9f29-44e0-9273-6dadbf6896a2" providerId="ADAL" clId="{F9FBD76E-F210-43DF-B284-6C6E78CD88AC}" dt="2025-02-04T10:54:56.957" v="51" actId="47"/>
        <pc:sldMkLst>
          <pc:docMk/>
          <pc:sldMk cId="2813776344" sldId="510"/>
        </pc:sldMkLst>
      </pc:sldChg>
      <pc:sldChg chg="del">
        <pc:chgData name="Chris Moreh" userId="17b81281-9f29-44e0-9273-6dadbf6896a2" providerId="ADAL" clId="{F9FBD76E-F210-43DF-B284-6C6E78CD88AC}" dt="2025-02-04T10:54:58.215" v="53" actId="47"/>
        <pc:sldMkLst>
          <pc:docMk/>
          <pc:sldMk cId="415548000" sldId="513"/>
        </pc:sldMkLst>
      </pc:sldChg>
      <pc:sldChg chg="add">
        <pc:chgData name="Chris Moreh" userId="17b81281-9f29-44e0-9273-6dadbf6896a2" providerId="ADAL" clId="{F9FBD76E-F210-43DF-B284-6C6E78CD88AC}" dt="2025-02-04T10:58:01.048" v="58"/>
        <pc:sldMkLst>
          <pc:docMk/>
          <pc:sldMk cId="3013806854" sldId="525"/>
        </pc:sldMkLst>
      </pc:sldChg>
      <pc:sldChg chg="add">
        <pc:chgData name="Chris Moreh" userId="17b81281-9f29-44e0-9273-6dadbf6896a2" providerId="ADAL" clId="{F9FBD76E-F210-43DF-B284-6C6E78CD88AC}" dt="2025-02-04T10:58:01.048" v="58"/>
        <pc:sldMkLst>
          <pc:docMk/>
          <pc:sldMk cId="2394286419" sldId="528"/>
        </pc:sldMkLst>
      </pc:sldChg>
      <pc:sldChg chg="add">
        <pc:chgData name="Chris Moreh" userId="17b81281-9f29-44e0-9273-6dadbf6896a2" providerId="ADAL" clId="{F9FBD76E-F210-43DF-B284-6C6E78CD88AC}" dt="2025-02-04T10:58:01.048" v="58"/>
        <pc:sldMkLst>
          <pc:docMk/>
          <pc:sldMk cId="1896769253" sldId="529"/>
        </pc:sldMkLst>
      </pc:sldChg>
      <pc:sldChg chg="add">
        <pc:chgData name="Chris Moreh" userId="17b81281-9f29-44e0-9273-6dadbf6896a2" providerId="ADAL" clId="{F9FBD76E-F210-43DF-B284-6C6E78CD88AC}" dt="2025-02-04T10:58:01.048" v="58"/>
        <pc:sldMkLst>
          <pc:docMk/>
          <pc:sldMk cId="1817307827" sldId="531"/>
        </pc:sldMkLst>
      </pc:sldChg>
      <pc:sldChg chg="del">
        <pc:chgData name="Chris Moreh" userId="17b81281-9f29-44e0-9273-6dadbf6896a2" providerId="ADAL" clId="{F9FBD76E-F210-43DF-B284-6C6E78CD88AC}" dt="2025-02-04T10:54:44.730" v="50" actId="47"/>
        <pc:sldMkLst>
          <pc:docMk/>
          <pc:sldMk cId="1968928337" sldId="536"/>
        </pc:sldMkLst>
      </pc:sldChg>
      <pc:sldChg chg="del">
        <pc:chgData name="Chris Moreh" userId="17b81281-9f29-44e0-9273-6dadbf6896a2" providerId="ADAL" clId="{F9FBD76E-F210-43DF-B284-6C6E78CD88AC}" dt="2025-02-04T10:54:59.921" v="54" actId="47"/>
        <pc:sldMkLst>
          <pc:docMk/>
          <pc:sldMk cId="202843823" sldId="539"/>
        </pc:sldMkLst>
      </pc:sldChg>
      <pc:sldChg chg="del">
        <pc:chgData name="Chris Moreh" userId="17b81281-9f29-44e0-9273-6dadbf6896a2" providerId="ADAL" clId="{F9FBD76E-F210-43DF-B284-6C6E78CD88AC}" dt="2025-02-04T10:54:29.283" v="44" actId="47"/>
        <pc:sldMkLst>
          <pc:docMk/>
          <pc:sldMk cId="300540668" sldId="542"/>
        </pc:sldMkLst>
      </pc:sldChg>
      <pc:sldChg chg="delSp modSp add mod delAnim">
        <pc:chgData name="Chris Moreh" userId="17b81281-9f29-44e0-9273-6dadbf6896a2" providerId="ADAL" clId="{F9FBD76E-F210-43DF-B284-6C6E78CD88AC}" dt="2025-02-04T11:15:20.276" v="102" actId="6549"/>
        <pc:sldMkLst>
          <pc:docMk/>
          <pc:sldMk cId="2121120123" sldId="542"/>
        </pc:sldMkLst>
        <pc:spChg chg="mod">
          <ac:chgData name="Chris Moreh" userId="17b81281-9f29-44e0-9273-6dadbf6896a2" providerId="ADAL" clId="{F9FBD76E-F210-43DF-B284-6C6E78CD88AC}" dt="2025-02-04T11:15:20.276" v="102" actId="6549"/>
          <ac:spMkLst>
            <pc:docMk/>
            <pc:sldMk cId="2121120123" sldId="542"/>
            <ac:spMk id="4" creationId="{A4ACD17F-A726-D793-29D0-2E3448354AF1}"/>
          </ac:spMkLst>
        </pc:spChg>
        <pc:cxnChg chg="del">
          <ac:chgData name="Chris Moreh" userId="17b81281-9f29-44e0-9273-6dadbf6896a2" providerId="ADAL" clId="{F9FBD76E-F210-43DF-B284-6C6E78CD88AC}" dt="2025-02-04T11:15:01.865" v="100" actId="478"/>
          <ac:cxnSpMkLst>
            <pc:docMk/>
            <pc:sldMk cId="2121120123" sldId="542"/>
            <ac:cxnSpMk id="18" creationId="{74C87DD1-690F-F813-BED2-229702FDF317}"/>
          </ac:cxnSpMkLst>
        </pc:cxnChg>
      </pc:sldChg>
      <pc:sldChg chg="del">
        <pc:chgData name="Chris Moreh" userId="17b81281-9f29-44e0-9273-6dadbf6896a2" providerId="ADAL" clId="{F9FBD76E-F210-43DF-B284-6C6E78CD88AC}" dt="2025-02-04T10:54:30.377" v="45" actId="47"/>
        <pc:sldMkLst>
          <pc:docMk/>
          <pc:sldMk cId="260913467" sldId="543"/>
        </pc:sldMkLst>
      </pc:sldChg>
      <pc:sldChg chg="del">
        <pc:chgData name="Chris Moreh" userId="17b81281-9f29-44e0-9273-6dadbf6896a2" providerId="ADAL" clId="{F9FBD76E-F210-43DF-B284-6C6E78CD88AC}" dt="2025-02-04T10:54:31.436" v="46" actId="47"/>
        <pc:sldMkLst>
          <pc:docMk/>
          <pc:sldMk cId="1191832668" sldId="544"/>
        </pc:sldMkLst>
      </pc:sldChg>
      <pc:sldChg chg="del">
        <pc:chgData name="Chris Moreh" userId="17b81281-9f29-44e0-9273-6dadbf6896a2" providerId="ADAL" clId="{F9FBD76E-F210-43DF-B284-6C6E78CD88AC}" dt="2025-02-04T10:54:33.213" v="47" actId="47"/>
        <pc:sldMkLst>
          <pc:docMk/>
          <pc:sldMk cId="2864947115" sldId="545"/>
        </pc:sldMkLst>
      </pc:sldChg>
      <pc:sldChg chg="new del">
        <pc:chgData name="Chris Moreh" userId="17b81281-9f29-44e0-9273-6dadbf6896a2" providerId="ADAL" clId="{F9FBD76E-F210-43DF-B284-6C6E78CD88AC}" dt="2025-02-04T10:49:46.634" v="1" actId="47"/>
        <pc:sldMkLst>
          <pc:docMk/>
          <pc:sldMk cId="2261224627" sldId="546"/>
        </pc:sldMkLst>
      </pc:sldChg>
      <pc:sldChg chg="modSp add mod">
        <pc:chgData name="Chris Moreh" userId="17b81281-9f29-44e0-9273-6dadbf6896a2" providerId="ADAL" clId="{F9FBD76E-F210-43DF-B284-6C6E78CD88AC}" dt="2025-02-04T11:15:26.973" v="103" actId="6549"/>
        <pc:sldMkLst>
          <pc:docMk/>
          <pc:sldMk cId="1896707103" sldId="551"/>
        </pc:sldMkLst>
        <pc:spChg chg="mod">
          <ac:chgData name="Chris Moreh" userId="17b81281-9f29-44e0-9273-6dadbf6896a2" providerId="ADAL" clId="{F9FBD76E-F210-43DF-B284-6C6E78CD88AC}" dt="2025-02-04T11:15:26.973" v="103" actId="6549"/>
          <ac:spMkLst>
            <pc:docMk/>
            <pc:sldMk cId="1896707103" sldId="551"/>
            <ac:spMk id="4" creationId="{A4ACD17F-A726-D793-29D0-2E3448354AF1}"/>
          </ac:spMkLst>
        </pc:spChg>
      </pc:sldChg>
      <pc:sldChg chg="modSp add mod">
        <pc:chgData name="Chris Moreh" userId="17b81281-9f29-44e0-9273-6dadbf6896a2" providerId="ADAL" clId="{F9FBD76E-F210-43DF-B284-6C6E78CD88AC}" dt="2025-02-04T11:15:36.350" v="104" actId="6549"/>
        <pc:sldMkLst>
          <pc:docMk/>
          <pc:sldMk cId="3374055334" sldId="553"/>
        </pc:sldMkLst>
        <pc:spChg chg="mod">
          <ac:chgData name="Chris Moreh" userId="17b81281-9f29-44e0-9273-6dadbf6896a2" providerId="ADAL" clId="{F9FBD76E-F210-43DF-B284-6C6E78CD88AC}" dt="2025-02-04T11:15:36.350" v="104" actId="6549"/>
          <ac:spMkLst>
            <pc:docMk/>
            <pc:sldMk cId="3374055334" sldId="553"/>
            <ac:spMk id="4" creationId="{A4ACD17F-A726-D793-29D0-2E3448354AF1}"/>
          </ac:spMkLst>
        </pc:spChg>
      </pc:sldChg>
      <pc:sldChg chg="add">
        <pc:chgData name="Chris Moreh" userId="17b81281-9f29-44e0-9273-6dadbf6896a2" providerId="ADAL" clId="{F9FBD76E-F210-43DF-B284-6C6E78CD88AC}" dt="2025-02-04T11:14:43.234" v="99"/>
        <pc:sldMkLst>
          <pc:docMk/>
          <pc:sldMk cId="2124584835" sldId="554"/>
        </pc:sldMkLst>
      </pc:sldChg>
      <pc:sldChg chg="add">
        <pc:chgData name="Chris Moreh" userId="17b81281-9f29-44e0-9273-6dadbf6896a2" providerId="ADAL" clId="{F9FBD76E-F210-43DF-B284-6C6E78CD88AC}" dt="2025-02-04T11:14:43.234" v="99"/>
        <pc:sldMkLst>
          <pc:docMk/>
          <pc:sldMk cId="3804936684" sldId="555"/>
        </pc:sldMkLst>
      </pc:sldChg>
      <pc:sldChg chg="add">
        <pc:chgData name="Chris Moreh" userId="17b81281-9f29-44e0-9273-6dadbf6896a2" providerId="ADAL" clId="{F9FBD76E-F210-43DF-B284-6C6E78CD88AC}" dt="2025-02-04T11:14:43.234" v="99"/>
        <pc:sldMkLst>
          <pc:docMk/>
          <pc:sldMk cId="4120332946" sldId="556"/>
        </pc:sldMkLst>
      </pc:sldChg>
      <pc:sldChg chg="add del">
        <pc:chgData name="Chris Moreh" userId="17b81281-9f29-44e0-9273-6dadbf6896a2" providerId="ADAL" clId="{F9FBD76E-F210-43DF-B284-6C6E78CD88AC}" dt="2025-02-04T11:15:05.976" v="101" actId="47"/>
        <pc:sldMkLst>
          <pc:docMk/>
          <pc:sldMk cId="324367232" sldId="560"/>
        </pc:sldMkLst>
      </pc:sldChg>
      <pc:sldChg chg="add">
        <pc:chgData name="Chris Moreh" userId="17b81281-9f29-44e0-9273-6dadbf6896a2" providerId="ADAL" clId="{F9FBD76E-F210-43DF-B284-6C6E78CD88AC}" dt="2025-02-04T10:56:58.803" v="56"/>
        <pc:sldMkLst>
          <pc:docMk/>
          <pc:sldMk cId="3426142120" sldId="575"/>
        </pc:sldMkLst>
      </pc:sldChg>
      <pc:sldChg chg="add">
        <pc:chgData name="Chris Moreh" userId="17b81281-9f29-44e0-9273-6dadbf6896a2" providerId="ADAL" clId="{F9FBD76E-F210-43DF-B284-6C6E78CD88AC}" dt="2025-02-04T10:56:58.803" v="56"/>
        <pc:sldMkLst>
          <pc:docMk/>
          <pc:sldMk cId="3742337713" sldId="576"/>
        </pc:sldMkLst>
      </pc:sldChg>
      <pc:sldChg chg="add">
        <pc:chgData name="Chris Moreh" userId="17b81281-9f29-44e0-9273-6dadbf6896a2" providerId="ADAL" clId="{F9FBD76E-F210-43DF-B284-6C6E78CD88AC}" dt="2025-02-04T10:56:58.803" v="56"/>
        <pc:sldMkLst>
          <pc:docMk/>
          <pc:sldMk cId="1552980462" sldId="577"/>
        </pc:sldMkLst>
      </pc:sldChg>
      <pc:sldChg chg="add">
        <pc:chgData name="Chris Moreh" userId="17b81281-9f29-44e0-9273-6dadbf6896a2" providerId="ADAL" clId="{F9FBD76E-F210-43DF-B284-6C6E78CD88AC}" dt="2025-02-04T10:56:58.803" v="56"/>
        <pc:sldMkLst>
          <pc:docMk/>
          <pc:sldMk cId="1217047676" sldId="600"/>
        </pc:sldMkLst>
      </pc:sldChg>
      <pc:sldChg chg="add">
        <pc:chgData name="Chris Moreh" userId="17b81281-9f29-44e0-9273-6dadbf6896a2" providerId="ADAL" clId="{F9FBD76E-F210-43DF-B284-6C6E78CD88AC}" dt="2025-02-04T10:56:58.803" v="56"/>
        <pc:sldMkLst>
          <pc:docMk/>
          <pc:sldMk cId="1386545258" sldId="602"/>
        </pc:sldMkLst>
      </pc:sldChg>
      <pc:sldChg chg="add">
        <pc:chgData name="Chris Moreh" userId="17b81281-9f29-44e0-9273-6dadbf6896a2" providerId="ADAL" clId="{F9FBD76E-F210-43DF-B284-6C6E78CD88AC}" dt="2025-02-04T10:56:58.803" v="56"/>
        <pc:sldMkLst>
          <pc:docMk/>
          <pc:sldMk cId="1300674991" sldId="604"/>
        </pc:sldMkLst>
      </pc:sldChg>
      <pc:sldChg chg="add">
        <pc:chgData name="Chris Moreh" userId="17b81281-9f29-44e0-9273-6dadbf6896a2" providerId="ADAL" clId="{F9FBD76E-F210-43DF-B284-6C6E78CD88AC}" dt="2025-02-04T10:56:58.803" v="56"/>
        <pc:sldMkLst>
          <pc:docMk/>
          <pc:sldMk cId="2452095403" sldId="605"/>
        </pc:sldMkLst>
      </pc:sldChg>
      <pc:sldChg chg="add">
        <pc:chgData name="Chris Moreh" userId="17b81281-9f29-44e0-9273-6dadbf6896a2" providerId="ADAL" clId="{F9FBD76E-F210-43DF-B284-6C6E78CD88AC}" dt="2025-02-04T10:56:58.803" v="56"/>
        <pc:sldMkLst>
          <pc:docMk/>
          <pc:sldMk cId="3049963096" sldId="606"/>
        </pc:sldMkLst>
      </pc:sldChg>
      <pc:sldChg chg="add">
        <pc:chgData name="Chris Moreh" userId="17b81281-9f29-44e0-9273-6dadbf6896a2" providerId="ADAL" clId="{F9FBD76E-F210-43DF-B284-6C6E78CD88AC}" dt="2025-02-04T10:56:58.803" v="56"/>
        <pc:sldMkLst>
          <pc:docMk/>
          <pc:sldMk cId="1943044120" sldId="612"/>
        </pc:sldMkLst>
      </pc:sldChg>
      <pc:sldChg chg="add">
        <pc:chgData name="Chris Moreh" userId="17b81281-9f29-44e0-9273-6dadbf6896a2" providerId="ADAL" clId="{F9FBD76E-F210-43DF-B284-6C6E78CD88AC}" dt="2025-02-04T10:56:58.803" v="56"/>
        <pc:sldMkLst>
          <pc:docMk/>
          <pc:sldMk cId="2537748012" sldId="613"/>
        </pc:sldMkLst>
      </pc:sldChg>
      <pc:sldChg chg="add">
        <pc:chgData name="Chris Moreh" userId="17b81281-9f29-44e0-9273-6dadbf6896a2" providerId="ADAL" clId="{F9FBD76E-F210-43DF-B284-6C6E78CD88AC}" dt="2025-02-04T10:56:58.803" v="56"/>
        <pc:sldMkLst>
          <pc:docMk/>
          <pc:sldMk cId="3956368371" sldId="614"/>
        </pc:sldMkLst>
      </pc:sldChg>
      <pc:sldChg chg="add">
        <pc:chgData name="Chris Moreh" userId="17b81281-9f29-44e0-9273-6dadbf6896a2" providerId="ADAL" clId="{F9FBD76E-F210-43DF-B284-6C6E78CD88AC}" dt="2025-02-04T10:56:58.803" v="56"/>
        <pc:sldMkLst>
          <pc:docMk/>
          <pc:sldMk cId="574401195" sldId="615"/>
        </pc:sldMkLst>
      </pc:sldChg>
      <pc:sldChg chg="add">
        <pc:chgData name="Chris Moreh" userId="17b81281-9f29-44e0-9273-6dadbf6896a2" providerId="ADAL" clId="{F9FBD76E-F210-43DF-B284-6C6E78CD88AC}" dt="2025-02-04T10:56:58.803" v="56"/>
        <pc:sldMkLst>
          <pc:docMk/>
          <pc:sldMk cId="2843639938" sldId="616"/>
        </pc:sldMkLst>
      </pc:sldChg>
      <pc:sldChg chg="add">
        <pc:chgData name="Chris Moreh" userId="17b81281-9f29-44e0-9273-6dadbf6896a2" providerId="ADAL" clId="{F9FBD76E-F210-43DF-B284-6C6E78CD88AC}" dt="2025-02-04T10:56:58.803" v="56"/>
        <pc:sldMkLst>
          <pc:docMk/>
          <pc:sldMk cId="1462746448" sldId="617"/>
        </pc:sldMkLst>
      </pc:sldChg>
      <pc:sldChg chg="add">
        <pc:chgData name="Chris Moreh" userId="17b81281-9f29-44e0-9273-6dadbf6896a2" providerId="ADAL" clId="{F9FBD76E-F210-43DF-B284-6C6E78CD88AC}" dt="2025-02-04T10:56:58.803" v="56"/>
        <pc:sldMkLst>
          <pc:docMk/>
          <pc:sldMk cId="3749221008" sldId="618"/>
        </pc:sldMkLst>
      </pc:sldChg>
      <pc:sldChg chg="add">
        <pc:chgData name="Chris Moreh" userId="17b81281-9f29-44e0-9273-6dadbf6896a2" providerId="ADAL" clId="{F9FBD76E-F210-43DF-B284-6C6E78CD88AC}" dt="2025-02-04T10:56:58.803" v="56"/>
        <pc:sldMkLst>
          <pc:docMk/>
          <pc:sldMk cId="326849303" sldId="619"/>
        </pc:sldMkLst>
      </pc:sldChg>
      <pc:sldChg chg="add">
        <pc:chgData name="Chris Moreh" userId="17b81281-9f29-44e0-9273-6dadbf6896a2" providerId="ADAL" clId="{F9FBD76E-F210-43DF-B284-6C6E78CD88AC}" dt="2025-02-04T10:56:58.803" v="56"/>
        <pc:sldMkLst>
          <pc:docMk/>
          <pc:sldMk cId="661411897" sldId="620"/>
        </pc:sldMkLst>
      </pc:sldChg>
      <pc:sldChg chg="add">
        <pc:chgData name="Chris Moreh" userId="17b81281-9f29-44e0-9273-6dadbf6896a2" providerId="ADAL" clId="{F9FBD76E-F210-43DF-B284-6C6E78CD88AC}" dt="2025-02-04T10:56:58.803" v="56"/>
        <pc:sldMkLst>
          <pc:docMk/>
          <pc:sldMk cId="3897609688" sldId="621"/>
        </pc:sldMkLst>
      </pc:sldChg>
      <pc:sldChg chg="add">
        <pc:chgData name="Chris Moreh" userId="17b81281-9f29-44e0-9273-6dadbf6896a2" providerId="ADAL" clId="{F9FBD76E-F210-43DF-B284-6C6E78CD88AC}" dt="2025-02-04T10:56:58.803" v="56"/>
        <pc:sldMkLst>
          <pc:docMk/>
          <pc:sldMk cId="152676588" sldId="622"/>
        </pc:sldMkLst>
      </pc:sldChg>
      <pc:sldChg chg="add">
        <pc:chgData name="Chris Moreh" userId="17b81281-9f29-44e0-9273-6dadbf6896a2" providerId="ADAL" clId="{F9FBD76E-F210-43DF-B284-6C6E78CD88AC}" dt="2025-02-04T10:56:58.803" v="56"/>
        <pc:sldMkLst>
          <pc:docMk/>
          <pc:sldMk cId="2921798822" sldId="623"/>
        </pc:sldMkLst>
      </pc:sldChg>
      <pc:sldChg chg="add">
        <pc:chgData name="Chris Moreh" userId="17b81281-9f29-44e0-9273-6dadbf6896a2" providerId="ADAL" clId="{F9FBD76E-F210-43DF-B284-6C6E78CD88AC}" dt="2025-02-04T10:56:58.803" v="56"/>
        <pc:sldMkLst>
          <pc:docMk/>
          <pc:sldMk cId="911190072" sldId="624"/>
        </pc:sldMkLst>
      </pc:sldChg>
      <pc:sldChg chg="add">
        <pc:chgData name="Chris Moreh" userId="17b81281-9f29-44e0-9273-6dadbf6896a2" providerId="ADAL" clId="{F9FBD76E-F210-43DF-B284-6C6E78CD88AC}" dt="2025-02-04T10:56:58.803" v="56"/>
        <pc:sldMkLst>
          <pc:docMk/>
          <pc:sldMk cId="2463290442" sldId="625"/>
        </pc:sldMkLst>
      </pc:sldChg>
      <pc:sldChg chg="add">
        <pc:chgData name="Chris Moreh" userId="17b81281-9f29-44e0-9273-6dadbf6896a2" providerId="ADAL" clId="{F9FBD76E-F210-43DF-B284-6C6E78CD88AC}" dt="2025-02-04T10:56:58.803" v="56"/>
        <pc:sldMkLst>
          <pc:docMk/>
          <pc:sldMk cId="2562819698" sldId="626"/>
        </pc:sldMkLst>
      </pc:sldChg>
      <pc:sldChg chg="add">
        <pc:chgData name="Chris Moreh" userId="17b81281-9f29-44e0-9273-6dadbf6896a2" providerId="ADAL" clId="{F9FBD76E-F210-43DF-B284-6C6E78CD88AC}" dt="2025-02-04T10:56:58.803" v="56"/>
        <pc:sldMkLst>
          <pc:docMk/>
          <pc:sldMk cId="3526155937" sldId="627"/>
        </pc:sldMkLst>
      </pc:sldChg>
      <pc:sldChg chg="add">
        <pc:chgData name="Chris Moreh" userId="17b81281-9f29-44e0-9273-6dadbf6896a2" providerId="ADAL" clId="{F9FBD76E-F210-43DF-B284-6C6E78CD88AC}" dt="2025-02-04T10:56:58.803" v="56"/>
        <pc:sldMkLst>
          <pc:docMk/>
          <pc:sldMk cId="2725650204" sldId="629"/>
        </pc:sldMkLst>
      </pc:sldChg>
      <pc:sldChg chg="add">
        <pc:chgData name="Chris Moreh" userId="17b81281-9f29-44e0-9273-6dadbf6896a2" providerId="ADAL" clId="{F9FBD76E-F210-43DF-B284-6C6E78CD88AC}" dt="2025-02-04T10:56:58.803" v="56"/>
        <pc:sldMkLst>
          <pc:docMk/>
          <pc:sldMk cId="1597622438" sldId="630"/>
        </pc:sldMkLst>
      </pc:sldChg>
      <pc:sldChg chg="add">
        <pc:chgData name="Chris Moreh" userId="17b81281-9f29-44e0-9273-6dadbf6896a2" providerId="ADAL" clId="{F9FBD76E-F210-43DF-B284-6C6E78CD88AC}" dt="2025-02-04T10:56:58.803" v="56"/>
        <pc:sldMkLst>
          <pc:docMk/>
          <pc:sldMk cId="389482752" sldId="631"/>
        </pc:sldMkLst>
      </pc:sldChg>
      <pc:sldChg chg="add">
        <pc:chgData name="Chris Moreh" userId="17b81281-9f29-44e0-9273-6dadbf6896a2" providerId="ADAL" clId="{F9FBD76E-F210-43DF-B284-6C6E78CD88AC}" dt="2025-02-04T10:56:58.803" v="56"/>
        <pc:sldMkLst>
          <pc:docMk/>
          <pc:sldMk cId="2773430366" sldId="632"/>
        </pc:sldMkLst>
      </pc:sldChg>
      <pc:sldChg chg="add">
        <pc:chgData name="Chris Moreh" userId="17b81281-9f29-44e0-9273-6dadbf6896a2" providerId="ADAL" clId="{F9FBD76E-F210-43DF-B284-6C6E78CD88AC}" dt="2025-02-04T10:56:58.803" v="56"/>
        <pc:sldMkLst>
          <pc:docMk/>
          <pc:sldMk cId="3693573128" sldId="633"/>
        </pc:sldMkLst>
      </pc:sldChg>
      <pc:sldChg chg="add">
        <pc:chgData name="Chris Moreh" userId="17b81281-9f29-44e0-9273-6dadbf6896a2" providerId="ADAL" clId="{F9FBD76E-F210-43DF-B284-6C6E78CD88AC}" dt="2025-02-04T10:56:58.803" v="56"/>
        <pc:sldMkLst>
          <pc:docMk/>
          <pc:sldMk cId="571925109" sldId="634"/>
        </pc:sldMkLst>
      </pc:sldChg>
      <pc:sldChg chg="add">
        <pc:chgData name="Chris Moreh" userId="17b81281-9f29-44e0-9273-6dadbf6896a2" providerId="ADAL" clId="{F9FBD76E-F210-43DF-B284-6C6E78CD88AC}" dt="2025-02-04T10:56:58.803" v="56"/>
        <pc:sldMkLst>
          <pc:docMk/>
          <pc:sldMk cId="2630586284" sldId="635"/>
        </pc:sldMkLst>
      </pc:sldChg>
      <pc:sldChg chg="add">
        <pc:chgData name="Chris Moreh" userId="17b81281-9f29-44e0-9273-6dadbf6896a2" providerId="ADAL" clId="{F9FBD76E-F210-43DF-B284-6C6E78CD88AC}" dt="2025-02-04T10:56:58.803" v="56"/>
        <pc:sldMkLst>
          <pc:docMk/>
          <pc:sldMk cId="4087034084" sldId="636"/>
        </pc:sldMkLst>
      </pc:sldChg>
      <pc:sldChg chg="add">
        <pc:chgData name="Chris Moreh" userId="17b81281-9f29-44e0-9273-6dadbf6896a2" providerId="ADAL" clId="{F9FBD76E-F210-43DF-B284-6C6E78CD88AC}" dt="2025-02-04T10:56:58.803" v="56"/>
        <pc:sldMkLst>
          <pc:docMk/>
          <pc:sldMk cId="648549197" sldId="637"/>
        </pc:sldMkLst>
      </pc:sldChg>
      <pc:sldChg chg="add">
        <pc:chgData name="Chris Moreh" userId="17b81281-9f29-44e0-9273-6dadbf6896a2" providerId="ADAL" clId="{F9FBD76E-F210-43DF-B284-6C6E78CD88AC}" dt="2025-02-04T10:56:58.803" v="56"/>
        <pc:sldMkLst>
          <pc:docMk/>
          <pc:sldMk cId="972884357" sldId="638"/>
        </pc:sldMkLst>
      </pc:sldChg>
      <pc:sldChg chg="add">
        <pc:chgData name="Chris Moreh" userId="17b81281-9f29-44e0-9273-6dadbf6896a2" providerId="ADAL" clId="{F9FBD76E-F210-43DF-B284-6C6E78CD88AC}" dt="2025-02-04T10:56:58.803" v="56"/>
        <pc:sldMkLst>
          <pc:docMk/>
          <pc:sldMk cId="451503502" sldId="639"/>
        </pc:sldMkLst>
      </pc:sldChg>
      <pc:sldChg chg="add">
        <pc:chgData name="Chris Moreh" userId="17b81281-9f29-44e0-9273-6dadbf6896a2" providerId="ADAL" clId="{F9FBD76E-F210-43DF-B284-6C6E78CD88AC}" dt="2025-02-04T10:56:58.803" v="56"/>
        <pc:sldMkLst>
          <pc:docMk/>
          <pc:sldMk cId="185785256" sldId="640"/>
        </pc:sldMkLst>
      </pc:sldChg>
      <pc:sldChg chg="add">
        <pc:chgData name="Chris Moreh" userId="17b81281-9f29-44e0-9273-6dadbf6896a2" providerId="ADAL" clId="{F9FBD76E-F210-43DF-B284-6C6E78CD88AC}" dt="2025-02-04T10:56:58.803" v="56"/>
        <pc:sldMkLst>
          <pc:docMk/>
          <pc:sldMk cId="3511346592" sldId="641"/>
        </pc:sldMkLst>
      </pc:sldChg>
      <pc:sldChg chg="add">
        <pc:chgData name="Chris Moreh" userId="17b81281-9f29-44e0-9273-6dadbf6896a2" providerId="ADAL" clId="{F9FBD76E-F210-43DF-B284-6C6E78CD88AC}" dt="2025-02-04T10:56:58.803" v="56"/>
        <pc:sldMkLst>
          <pc:docMk/>
          <pc:sldMk cId="2586580601" sldId="642"/>
        </pc:sldMkLst>
      </pc:sldChg>
      <pc:sldChg chg="addSp delSp modSp add mod">
        <pc:chgData name="Chris Moreh" userId="17b81281-9f29-44e0-9273-6dadbf6896a2" providerId="ADAL" clId="{F9FBD76E-F210-43DF-B284-6C6E78CD88AC}" dt="2025-02-04T11:09:38.950" v="79" actId="26606"/>
        <pc:sldMkLst>
          <pc:docMk/>
          <pc:sldMk cId="2272633208" sldId="643"/>
        </pc:sldMkLst>
        <pc:spChg chg="mod">
          <ac:chgData name="Chris Moreh" userId="17b81281-9f29-44e0-9273-6dadbf6896a2" providerId="ADAL" clId="{F9FBD76E-F210-43DF-B284-6C6E78CD88AC}" dt="2025-02-04T11:09:38.950" v="79" actId="26606"/>
          <ac:spMkLst>
            <pc:docMk/>
            <pc:sldMk cId="2272633208" sldId="643"/>
            <ac:spMk id="2" creationId="{64FEFE9A-C59C-85E2-8222-583E0D39906F}"/>
          </ac:spMkLst>
        </pc:spChg>
        <pc:spChg chg="add del">
          <ac:chgData name="Chris Moreh" userId="17b81281-9f29-44e0-9273-6dadbf6896a2" providerId="ADAL" clId="{F9FBD76E-F210-43DF-B284-6C6E78CD88AC}" dt="2025-02-04T11:09:38.950" v="79" actId="26606"/>
          <ac:spMkLst>
            <pc:docMk/>
            <pc:sldMk cId="2272633208" sldId="643"/>
            <ac:spMk id="5" creationId="{91105CCA-4B0B-C2D2-2B4A-460C7830D233}"/>
          </ac:spMkLst>
        </pc:spChg>
        <pc:spChg chg="mod ord modVis">
          <ac:chgData name="Chris Moreh" userId="17b81281-9f29-44e0-9273-6dadbf6896a2" providerId="ADAL" clId="{F9FBD76E-F210-43DF-B284-6C6E78CD88AC}" dt="2025-02-04T11:09:38.950" v="79" actId="26606"/>
          <ac:spMkLst>
            <pc:docMk/>
            <pc:sldMk cId="2272633208" sldId="643"/>
            <ac:spMk id="6" creationId="{02F98D19-9736-A45D-D246-B35356477122}"/>
          </ac:spMkLst>
        </pc:spChg>
        <pc:picChg chg="mod">
          <ac:chgData name="Chris Moreh" userId="17b81281-9f29-44e0-9273-6dadbf6896a2" providerId="ADAL" clId="{F9FBD76E-F210-43DF-B284-6C6E78CD88AC}" dt="2025-02-04T11:09:38.950" v="79" actId="26606"/>
          <ac:picMkLst>
            <pc:docMk/>
            <pc:sldMk cId="2272633208" sldId="643"/>
            <ac:picMk id="4" creationId="{422D7AAB-E8E1-D23C-E00E-97A8A3BDF5B5}"/>
          </ac:picMkLst>
        </pc:picChg>
      </pc:sldChg>
      <pc:sldChg chg="new del">
        <pc:chgData name="Chris Moreh" userId="17b81281-9f29-44e0-9273-6dadbf6896a2" providerId="ADAL" clId="{F9FBD76E-F210-43DF-B284-6C6E78CD88AC}" dt="2025-02-04T11:10:57.832" v="86" actId="47"/>
        <pc:sldMkLst>
          <pc:docMk/>
          <pc:sldMk cId="2726160808" sldId="644"/>
        </pc:sldMkLst>
      </pc:sldChg>
      <pc:sldChg chg="addSp delSp modSp add mod">
        <pc:chgData name="Chris Moreh" userId="17b81281-9f29-44e0-9273-6dadbf6896a2" providerId="ADAL" clId="{F9FBD76E-F210-43DF-B284-6C6E78CD88AC}" dt="2025-02-04T11:10:54.259" v="85" actId="1076"/>
        <pc:sldMkLst>
          <pc:docMk/>
          <pc:sldMk cId="3077630447" sldId="645"/>
        </pc:sldMkLst>
        <pc:picChg chg="del">
          <ac:chgData name="Chris Moreh" userId="17b81281-9f29-44e0-9273-6dadbf6896a2" providerId="ADAL" clId="{F9FBD76E-F210-43DF-B284-6C6E78CD88AC}" dt="2025-02-04T11:10:47.907" v="82" actId="478"/>
          <ac:picMkLst>
            <pc:docMk/>
            <pc:sldMk cId="3077630447" sldId="645"/>
            <ac:picMk id="4" creationId="{81915F78-573A-A399-2797-207468060F40}"/>
          </ac:picMkLst>
        </pc:picChg>
        <pc:picChg chg="add mod">
          <ac:chgData name="Chris Moreh" userId="17b81281-9f29-44e0-9273-6dadbf6896a2" providerId="ADAL" clId="{F9FBD76E-F210-43DF-B284-6C6E78CD88AC}" dt="2025-02-04T11:10:54.259" v="85" actId="1076"/>
          <ac:picMkLst>
            <pc:docMk/>
            <pc:sldMk cId="3077630447" sldId="645"/>
            <ac:picMk id="7" creationId="{5E1C6786-0693-0578-4A57-A001C1247615}"/>
          </ac:picMkLst>
        </pc:picChg>
      </pc:sldChg>
      <pc:sldChg chg="modSp add mod">
        <pc:chgData name="Chris Moreh" userId="17b81281-9f29-44e0-9273-6dadbf6896a2" providerId="ADAL" clId="{F9FBD76E-F210-43DF-B284-6C6E78CD88AC}" dt="2025-02-04T11:11:41.719" v="90" actId="14826"/>
        <pc:sldMkLst>
          <pc:docMk/>
          <pc:sldMk cId="1802848446" sldId="646"/>
        </pc:sldMkLst>
        <pc:picChg chg="mod">
          <ac:chgData name="Chris Moreh" userId="17b81281-9f29-44e0-9273-6dadbf6896a2" providerId="ADAL" clId="{F9FBD76E-F210-43DF-B284-6C6E78CD88AC}" dt="2025-02-04T11:11:41.719" v="90" actId="14826"/>
          <ac:picMkLst>
            <pc:docMk/>
            <pc:sldMk cId="1802848446" sldId="646"/>
            <ac:picMk id="4" creationId="{34BF5892-4378-33E3-2F08-E6FBB56C4AA8}"/>
          </ac:picMkLst>
        </pc:picChg>
      </pc:sldChg>
      <pc:sldChg chg="modSp add">
        <pc:chgData name="Chris Moreh" userId="17b81281-9f29-44e0-9273-6dadbf6896a2" providerId="ADAL" clId="{F9FBD76E-F210-43DF-B284-6C6E78CD88AC}" dt="2025-02-04T11:12:05.287" v="92" actId="14826"/>
        <pc:sldMkLst>
          <pc:docMk/>
          <pc:sldMk cId="1002180103" sldId="647"/>
        </pc:sldMkLst>
        <pc:picChg chg="mod">
          <ac:chgData name="Chris Moreh" userId="17b81281-9f29-44e0-9273-6dadbf6896a2" providerId="ADAL" clId="{F9FBD76E-F210-43DF-B284-6C6E78CD88AC}" dt="2025-02-04T11:12:05.287" v="92" actId="14826"/>
          <ac:picMkLst>
            <pc:docMk/>
            <pc:sldMk cId="1002180103" sldId="647"/>
            <ac:picMk id="4" creationId="{60939FDF-6E4D-E7C2-CFD0-BEC08508F9DD}"/>
          </ac:picMkLst>
        </pc:picChg>
      </pc:sldChg>
      <pc:sldChg chg="modSp add">
        <pc:chgData name="Chris Moreh" userId="17b81281-9f29-44e0-9273-6dadbf6896a2" providerId="ADAL" clId="{F9FBD76E-F210-43DF-B284-6C6E78CD88AC}" dt="2025-02-04T11:12:38.164" v="94" actId="14826"/>
        <pc:sldMkLst>
          <pc:docMk/>
          <pc:sldMk cId="3152183860" sldId="648"/>
        </pc:sldMkLst>
        <pc:picChg chg="mod">
          <ac:chgData name="Chris Moreh" userId="17b81281-9f29-44e0-9273-6dadbf6896a2" providerId="ADAL" clId="{F9FBD76E-F210-43DF-B284-6C6E78CD88AC}" dt="2025-02-04T11:12:38.164" v="94" actId="14826"/>
          <ac:picMkLst>
            <pc:docMk/>
            <pc:sldMk cId="3152183860" sldId="648"/>
            <ac:picMk id="4" creationId="{84CB6725-2743-86A4-94FC-7AE7617CA6D6}"/>
          </ac:picMkLst>
        </pc:picChg>
      </pc:sldChg>
      <pc:sldChg chg="modSp add">
        <pc:chgData name="Chris Moreh" userId="17b81281-9f29-44e0-9273-6dadbf6896a2" providerId="ADAL" clId="{F9FBD76E-F210-43DF-B284-6C6E78CD88AC}" dt="2025-02-04T11:13:02.189" v="96" actId="14826"/>
        <pc:sldMkLst>
          <pc:docMk/>
          <pc:sldMk cId="4188752864" sldId="649"/>
        </pc:sldMkLst>
        <pc:picChg chg="mod">
          <ac:chgData name="Chris Moreh" userId="17b81281-9f29-44e0-9273-6dadbf6896a2" providerId="ADAL" clId="{F9FBD76E-F210-43DF-B284-6C6E78CD88AC}" dt="2025-02-04T11:13:02.189" v="96" actId="14826"/>
          <ac:picMkLst>
            <pc:docMk/>
            <pc:sldMk cId="4188752864" sldId="649"/>
            <ac:picMk id="4" creationId="{B3A4E3DB-C693-F330-610B-F88453FC5AD2}"/>
          </ac:picMkLst>
        </pc:picChg>
      </pc:sldChg>
      <pc:sldChg chg="modSp add">
        <pc:chgData name="Chris Moreh" userId="17b81281-9f29-44e0-9273-6dadbf6896a2" providerId="ADAL" clId="{F9FBD76E-F210-43DF-B284-6C6E78CD88AC}" dt="2025-02-04T11:13:32.332" v="98" actId="14826"/>
        <pc:sldMkLst>
          <pc:docMk/>
          <pc:sldMk cId="812871569" sldId="650"/>
        </pc:sldMkLst>
        <pc:picChg chg="mod">
          <ac:chgData name="Chris Moreh" userId="17b81281-9f29-44e0-9273-6dadbf6896a2" providerId="ADAL" clId="{F9FBD76E-F210-43DF-B284-6C6E78CD88AC}" dt="2025-02-04T11:13:32.332" v="98" actId="14826"/>
          <ac:picMkLst>
            <pc:docMk/>
            <pc:sldMk cId="812871569" sldId="650"/>
            <ac:picMk id="4" creationId="{C2A0D258-0E86-66A2-D5C9-F333543F96D7}"/>
          </ac:picMkLst>
        </pc:picChg>
      </pc:sldChg>
      <pc:sldMasterChg chg="delSldLayout">
        <pc:chgData name="Chris Moreh" userId="17b81281-9f29-44e0-9273-6dadbf6896a2" providerId="ADAL" clId="{F9FBD76E-F210-43DF-B284-6C6E78CD88AC}" dt="2025-02-04T11:15:05.976" v="101" actId="47"/>
        <pc:sldMasterMkLst>
          <pc:docMk/>
          <pc:sldMasterMk cId="3676200875" sldId="2147483648"/>
        </pc:sldMasterMkLst>
        <pc:sldLayoutChg chg="del">
          <pc:chgData name="Chris Moreh" userId="17b81281-9f29-44e0-9273-6dadbf6896a2" providerId="ADAL" clId="{F9FBD76E-F210-43DF-B284-6C6E78CD88AC}" dt="2025-02-04T11:15:05.976" v="101" actId="47"/>
          <pc:sldLayoutMkLst>
            <pc:docMk/>
            <pc:sldMasterMk cId="3676200875" sldId="2147483648"/>
            <pc:sldLayoutMk cId="1085464922" sldId="214748370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3B75C-308F-40E3-BEC0-EADFE3147A3C}"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GB"/>
        </a:p>
      </dgm:t>
    </dgm:pt>
    <dgm:pt modelId="{1F058BFC-FEE2-46EA-964D-3E6FBC8BF30C}">
      <dgm:prSet phldrT="[Text]"/>
      <dgm:spPr/>
      <dgm:t>
        <a:bodyPr/>
        <a:lstStyle/>
        <a:p>
          <a:r>
            <a:rPr lang="en-GB" dirty="0"/>
            <a:t>Linear models</a:t>
          </a:r>
        </a:p>
      </dgm:t>
    </dgm:pt>
    <dgm:pt modelId="{45ECC18E-47AA-47ED-9F75-A00B19C373A2}" type="parTrans" cxnId="{8F46A6E6-D5C0-40E0-AFE5-53217D07994D}">
      <dgm:prSet/>
      <dgm:spPr/>
      <dgm:t>
        <a:bodyPr/>
        <a:lstStyle/>
        <a:p>
          <a:endParaRPr lang="en-GB"/>
        </a:p>
      </dgm:t>
    </dgm:pt>
    <dgm:pt modelId="{7FB09DD9-32EF-4E3B-A5F7-BAD777193EED}" type="sibTrans" cxnId="{8F46A6E6-D5C0-40E0-AFE5-53217D07994D}">
      <dgm:prSet/>
      <dgm:spPr>
        <a:solidFill>
          <a:schemeClr val="tx2"/>
        </a:solidFill>
        <a:ln>
          <a:solidFill>
            <a:schemeClr val="tx2"/>
          </a:solidFill>
        </a:ln>
      </dgm:spPr>
      <dgm:t>
        <a:bodyPr/>
        <a:lstStyle/>
        <a:p>
          <a:endParaRPr lang="en-GB"/>
        </a:p>
      </dgm:t>
    </dgm:pt>
    <dgm:pt modelId="{E7F48142-F14E-42B9-89FB-BAEDDEA6F9AA}">
      <dgm:prSet phldrT="[Text]"/>
      <dgm:spPr/>
      <dgm:t>
        <a:bodyPr/>
        <a:lstStyle/>
        <a:p>
          <a:r>
            <a:rPr lang="en-GB" dirty="0"/>
            <a:t>Generalised linear models</a:t>
          </a:r>
        </a:p>
      </dgm:t>
    </dgm:pt>
    <dgm:pt modelId="{0320B150-2045-4DFB-8884-D9EBCAC6699E}" type="parTrans" cxnId="{9AC66B6C-5B55-4436-8AB3-1A5428EBCB01}">
      <dgm:prSet/>
      <dgm:spPr/>
      <dgm:t>
        <a:bodyPr/>
        <a:lstStyle/>
        <a:p>
          <a:endParaRPr lang="en-GB"/>
        </a:p>
      </dgm:t>
    </dgm:pt>
    <dgm:pt modelId="{AD2041FA-7951-4454-B05B-572A8DB95EE5}" type="sibTrans" cxnId="{9AC66B6C-5B55-4436-8AB3-1A5428EBCB01}">
      <dgm:prSet/>
      <dgm:spPr/>
      <dgm:t>
        <a:bodyPr/>
        <a:lstStyle/>
        <a:p>
          <a:endParaRPr lang="en-GB"/>
        </a:p>
      </dgm:t>
    </dgm:pt>
    <dgm:pt modelId="{BC81016B-2FFF-4D33-8860-FB9315D9B025}">
      <dgm:prSet phldrT="[Text]"/>
      <dgm:spPr/>
      <dgm:t>
        <a:bodyPr/>
        <a:lstStyle/>
        <a:p>
          <a:r>
            <a:rPr lang="en-GB" dirty="0"/>
            <a:t>Interaction models</a:t>
          </a:r>
        </a:p>
      </dgm:t>
    </dgm:pt>
    <dgm:pt modelId="{28D756C7-DFA3-4C4A-8823-DBC0E00C253E}" type="parTrans" cxnId="{8D699F2B-7CA3-49EE-B60B-048011AF9ACF}">
      <dgm:prSet/>
      <dgm:spPr/>
      <dgm:t>
        <a:bodyPr/>
        <a:lstStyle/>
        <a:p>
          <a:endParaRPr lang="en-GB"/>
        </a:p>
      </dgm:t>
    </dgm:pt>
    <dgm:pt modelId="{230E3470-E009-436A-9439-8C90C6C2F05F}" type="sibTrans" cxnId="{8D699F2B-7CA3-49EE-B60B-048011AF9ACF}">
      <dgm:prSet/>
      <dgm:spPr/>
      <dgm:t>
        <a:bodyPr/>
        <a:lstStyle/>
        <a:p>
          <a:endParaRPr lang="en-GB"/>
        </a:p>
      </dgm:t>
    </dgm:pt>
    <dgm:pt modelId="{572B7ECA-179F-4FFE-9DA7-0A67A93A6A1F}">
      <dgm:prSet phldrT="[Text]"/>
      <dgm:spPr/>
      <dgm:t>
        <a:bodyPr/>
        <a:lstStyle/>
        <a:p>
          <a:r>
            <a:rPr lang="en-GB" dirty="0"/>
            <a:t>Multilevel models</a:t>
          </a:r>
        </a:p>
      </dgm:t>
    </dgm:pt>
    <dgm:pt modelId="{C42667F7-8ADC-4A70-8F5E-437C75250762}" type="parTrans" cxnId="{5D5D9655-E860-44A8-8134-BCA9A5F7B5D3}">
      <dgm:prSet/>
      <dgm:spPr/>
      <dgm:t>
        <a:bodyPr/>
        <a:lstStyle/>
        <a:p>
          <a:endParaRPr lang="en-GB"/>
        </a:p>
      </dgm:t>
    </dgm:pt>
    <dgm:pt modelId="{65AB0A08-85CB-4207-85FB-332805D2C932}" type="sibTrans" cxnId="{5D5D9655-E860-44A8-8134-BCA9A5F7B5D3}">
      <dgm:prSet/>
      <dgm:spPr/>
      <dgm:t>
        <a:bodyPr/>
        <a:lstStyle/>
        <a:p>
          <a:endParaRPr lang="en-GB"/>
        </a:p>
      </dgm:t>
    </dgm:pt>
    <dgm:pt modelId="{303A91BB-7FD9-4803-9DD0-772A3B9FBAAC}">
      <dgm:prSet phldrT="[Text]"/>
      <dgm:spPr/>
      <dgm:t>
        <a:bodyPr/>
        <a:lstStyle/>
        <a:p>
          <a:r>
            <a:rPr lang="en-GB" dirty="0"/>
            <a:t>Causal models</a:t>
          </a:r>
        </a:p>
      </dgm:t>
    </dgm:pt>
    <dgm:pt modelId="{FBCA2FEA-E910-4E34-8763-0A36B94912B3}" type="parTrans" cxnId="{A4AB4E50-64BC-4FDF-845D-461D0F6EF049}">
      <dgm:prSet/>
      <dgm:spPr/>
      <dgm:t>
        <a:bodyPr/>
        <a:lstStyle/>
        <a:p>
          <a:endParaRPr lang="en-GB"/>
        </a:p>
      </dgm:t>
    </dgm:pt>
    <dgm:pt modelId="{EB510C25-8E4F-4BF3-839C-9D5BB096426E}" type="sibTrans" cxnId="{A4AB4E50-64BC-4FDF-845D-461D0F6EF049}">
      <dgm:prSet/>
      <dgm:spPr/>
      <dgm:t>
        <a:bodyPr/>
        <a:lstStyle/>
        <a:p>
          <a:endParaRPr lang="en-GB"/>
        </a:p>
      </dgm:t>
    </dgm:pt>
    <dgm:pt modelId="{40234B40-5AA5-4AAB-9A9F-58996D864F91}">
      <dgm:prSet phldrT="[Text]"/>
      <dgm:spPr/>
      <dgm:t>
        <a:bodyPr/>
        <a:lstStyle/>
        <a:p>
          <a:r>
            <a:rPr lang="en-GB" dirty="0"/>
            <a:t>Longitudinal models</a:t>
          </a:r>
        </a:p>
      </dgm:t>
    </dgm:pt>
    <dgm:pt modelId="{43274D27-C08C-4183-B785-97BDF09FED8C}" type="parTrans" cxnId="{7CADCCC0-2E6D-4AB3-AF02-E50D907F4808}">
      <dgm:prSet/>
      <dgm:spPr/>
      <dgm:t>
        <a:bodyPr/>
        <a:lstStyle/>
        <a:p>
          <a:endParaRPr lang="en-GB"/>
        </a:p>
      </dgm:t>
    </dgm:pt>
    <dgm:pt modelId="{B0688F24-E696-45D6-8E9E-F50807A83E5C}" type="sibTrans" cxnId="{7CADCCC0-2E6D-4AB3-AF02-E50D907F4808}">
      <dgm:prSet/>
      <dgm:spPr/>
      <dgm:t>
        <a:bodyPr/>
        <a:lstStyle/>
        <a:p>
          <a:endParaRPr lang="en-GB"/>
        </a:p>
      </dgm:t>
    </dgm:pt>
    <dgm:pt modelId="{7574E723-73C0-4B27-BDA7-473AA628890F}" type="pres">
      <dgm:prSet presAssocID="{DAA3B75C-308F-40E3-BEC0-EADFE3147A3C}" presName="Name0" presStyleCnt="0">
        <dgm:presLayoutVars>
          <dgm:chMax val="7"/>
          <dgm:chPref val="7"/>
          <dgm:dir/>
        </dgm:presLayoutVars>
      </dgm:prSet>
      <dgm:spPr/>
    </dgm:pt>
    <dgm:pt modelId="{A98BF581-7D92-4968-A727-91FB4A8B6867}" type="pres">
      <dgm:prSet presAssocID="{DAA3B75C-308F-40E3-BEC0-EADFE3147A3C}" presName="Name1" presStyleCnt="0"/>
      <dgm:spPr/>
    </dgm:pt>
    <dgm:pt modelId="{2E29ACEE-1908-4778-BC00-EB32B3E9DBD3}" type="pres">
      <dgm:prSet presAssocID="{DAA3B75C-308F-40E3-BEC0-EADFE3147A3C}" presName="cycle" presStyleCnt="0"/>
      <dgm:spPr/>
    </dgm:pt>
    <dgm:pt modelId="{25FF7BE6-D5E9-45A8-B056-0BFA29B2CB4A}" type="pres">
      <dgm:prSet presAssocID="{DAA3B75C-308F-40E3-BEC0-EADFE3147A3C}" presName="srcNode" presStyleLbl="node1" presStyleIdx="0" presStyleCnt="6"/>
      <dgm:spPr/>
    </dgm:pt>
    <dgm:pt modelId="{41DEDD12-EAF6-40F2-A92E-0FF8038BD4D7}" type="pres">
      <dgm:prSet presAssocID="{DAA3B75C-308F-40E3-BEC0-EADFE3147A3C}" presName="conn" presStyleLbl="parChTrans1D2" presStyleIdx="0" presStyleCnt="1" custLinFactNeighborX="220"/>
      <dgm:spPr/>
    </dgm:pt>
    <dgm:pt modelId="{B0D5B69A-0669-4952-973C-64CCDE2396AA}" type="pres">
      <dgm:prSet presAssocID="{DAA3B75C-308F-40E3-BEC0-EADFE3147A3C}" presName="extraNode" presStyleLbl="node1" presStyleIdx="0" presStyleCnt="6"/>
      <dgm:spPr/>
    </dgm:pt>
    <dgm:pt modelId="{1F60FED8-6EE8-40CD-97A5-873E5457EB71}" type="pres">
      <dgm:prSet presAssocID="{DAA3B75C-308F-40E3-BEC0-EADFE3147A3C}" presName="dstNode" presStyleLbl="node1" presStyleIdx="0" presStyleCnt="6"/>
      <dgm:spPr/>
    </dgm:pt>
    <dgm:pt modelId="{02A822F2-049A-49A1-9681-04ADDAB1BE94}" type="pres">
      <dgm:prSet presAssocID="{1F058BFC-FEE2-46EA-964D-3E6FBC8BF30C}" presName="text_1" presStyleLbl="node1" presStyleIdx="0" presStyleCnt="6">
        <dgm:presLayoutVars>
          <dgm:bulletEnabled val="1"/>
        </dgm:presLayoutVars>
      </dgm:prSet>
      <dgm:spPr/>
    </dgm:pt>
    <dgm:pt modelId="{711E65EB-A072-47C5-8CD5-C97AB916E6F5}" type="pres">
      <dgm:prSet presAssocID="{1F058BFC-FEE2-46EA-964D-3E6FBC8BF30C}" presName="accent_1" presStyleCnt="0"/>
      <dgm:spPr/>
    </dgm:pt>
    <dgm:pt modelId="{9975DF25-0275-4B78-BAFD-3A84CEC7F6A0}" type="pres">
      <dgm:prSet presAssocID="{1F058BFC-FEE2-46EA-964D-3E6FBC8BF30C}" presName="accentRepeatNode" presStyleLbl="solidFgAcc1" presStyleIdx="0" presStyleCnt="6"/>
      <dgm:spPr/>
    </dgm:pt>
    <dgm:pt modelId="{D5CC778D-376C-4D2C-B3F4-E160872AB402}" type="pres">
      <dgm:prSet presAssocID="{E7F48142-F14E-42B9-89FB-BAEDDEA6F9AA}" presName="text_2" presStyleLbl="node1" presStyleIdx="1" presStyleCnt="6">
        <dgm:presLayoutVars>
          <dgm:bulletEnabled val="1"/>
        </dgm:presLayoutVars>
      </dgm:prSet>
      <dgm:spPr/>
    </dgm:pt>
    <dgm:pt modelId="{06C56EC0-2F0B-408E-99CE-505C2BF0A439}" type="pres">
      <dgm:prSet presAssocID="{E7F48142-F14E-42B9-89FB-BAEDDEA6F9AA}" presName="accent_2" presStyleCnt="0"/>
      <dgm:spPr/>
    </dgm:pt>
    <dgm:pt modelId="{142FCC8A-9798-4E17-AE56-B762B9A549C5}" type="pres">
      <dgm:prSet presAssocID="{E7F48142-F14E-42B9-89FB-BAEDDEA6F9AA}" presName="accentRepeatNode" presStyleLbl="solidFgAcc1" presStyleIdx="1" presStyleCnt="6"/>
      <dgm:spPr/>
    </dgm:pt>
    <dgm:pt modelId="{98582CA4-A347-4C76-85D2-3770A06AA129}" type="pres">
      <dgm:prSet presAssocID="{303A91BB-7FD9-4803-9DD0-772A3B9FBAAC}" presName="text_3" presStyleLbl="node1" presStyleIdx="2" presStyleCnt="6">
        <dgm:presLayoutVars>
          <dgm:bulletEnabled val="1"/>
        </dgm:presLayoutVars>
      </dgm:prSet>
      <dgm:spPr/>
    </dgm:pt>
    <dgm:pt modelId="{8729D856-7477-401C-A256-AD9162E9B79D}" type="pres">
      <dgm:prSet presAssocID="{303A91BB-7FD9-4803-9DD0-772A3B9FBAAC}" presName="accent_3" presStyleCnt="0"/>
      <dgm:spPr/>
    </dgm:pt>
    <dgm:pt modelId="{ADBD8BD1-32CC-40D8-9888-2A58FF530241}" type="pres">
      <dgm:prSet presAssocID="{303A91BB-7FD9-4803-9DD0-772A3B9FBAAC}" presName="accentRepeatNode" presStyleLbl="solidFgAcc1" presStyleIdx="2" presStyleCnt="6"/>
      <dgm:spPr/>
    </dgm:pt>
    <dgm:pt modelId="{3354126A-C762-4122-A35F-FDB8A500AA8D}" type="pres">
      <dgm:prSet presAssocID="{BC81016B-2FFF-4D33-8860-FB9315D9B025}" presName="text_4" presStyleLbl="node1" presStyleIdx="3" presStyleCnt="6">
        <dgm:presLayoutVars>
          <dgm:bulletEnabled val="1"/>
        </dgm:presLayoutVars>
      </dgm:prSet>
      <dgm:spPr/>
    </dgm:pt>
    <dgm:pt modelId="{9F0C4D3A-9627-44BE-9C64-38CAC58BA36F}" type="pres">
      <dgm:prSet presAssocID="{BC81016B-2FFF-4D33-8860-FB9315D9B025}" presName="accent_4" presStyleCnt="0"/>
      <dgm:spPr/>
    </dgm:pt>
    <dgm:pt modelId="{2CE00D15-1DF3-4FB9-8269-CA11AB9BE7CB}" type="pres">
      <dgm:prSet presAssocID="{BC81016B-2FFF-4D33-8860-FB9315D9B025}" presName="accentRepeatNode" presStyleLbl="solidFgAcc1" presStyleIdx="3" presStyleCnt="6"/>
      <dgm:spPr/>
    </dgm:pt>
    <dgm:pt modelId="{2C7F370D-8E8B-4F2A-A6AB-13CD34E1E119}" type="pres">
      <dgm:prSet presAssocID="{40234B40-5AA5-4AAB-9A9F-58996D864F91}" presName="text_5" presStyleLbl="node1" presStyleIdx="4" presStyleCnt="6">
        <dgm:presLayoutVars>
          <dgm:bulletEnabled val="1"/>
        </dgm:presLayoutVars>
      </dgm:prSet>
      <dgm:spPr/>
    </dgm:pt>
    <dgm:pt modelId="{5AF42CDC-52AB-4D75-BEE0-F38B10C356B6}" type="pres">
      <dgm:prSet presAssocID="{40234B40-5AA5-4AAB-9A9F-58996D864F91}" presName="accent_5" presStyleCnt="0"/>
      <dgm:spPr/>
    </dgm:pt>
    <dgm:pt modelId="{DA6E1458-E578-4FC1-B3BA-20204A8ECF33}" type="pres">
      <dgm:prSet presAssocID="{40234B40-5AA5-4AAB-9A9F-58996D864F91}" presName="accentRepeatNode" presStyleLbl="solidFgAcc1" presStyleIdx="4" presStyleCnt="6"/>
      <dgm:spPr/>
    </dgm:pt>
    <dgm:pt modelId="{C068CD6D-6997-4036-8850-EB8F1A828D61}" type="pres">
      <dgm:prSet presAssocID="{572B7ECA-179F-4FFE-9DA7-0A67A93A6A1F}" presName="text_6" presStyleLbl="node1" presStyleIdx="5" presStyleCnt="6">
        <dgm:presLayoutVars>
          <dgm:bulletEnabled val="1"/>
        </dgm:presLayoutVars>
      </dgm:prSet>
      <dgm:spPr/>
    </dgm:pt>
    <dgm:pt modelId="{97CAC408-CA62-4823-868A-6713BCBBEE29}" type="pres">
      <dgm:prSet presAssocID="{572B7ECA-179F-4FFE-9DA7-0A67A93A6A1F}" presName="accent_6" presStyleCnt="0"/>
      <dgm:spPr/>
    </dgm:pt>
    <dgm:pt modelId="{82AF5C52-F721-4C0A-BEC7-30CBE9DA0CDE}" type="pres">
      <dgm:prSet presAssocID="{572B7ECA-179F-4FFE-9DA7-0A67A93A6A1F}" presName="accentRepeatNode" presStyleLbl="solidFgAcc1" presStyleIdx="5" presStyleCnt="6"/>
      <dgm:spPr/>
    </dgm:pt>
  </dgm:ptLst>
  <dgm:cxnLst>
    <dgm:cxn modelId="{0CAFC200-909E-4554-8C47-4C934D62891A}" type="presOf" srcId="{BC81016B-2FFF-4D33-8860-FB9315D9B025}" destId="{3354126A-C762-4122-A35F-FDB8A500AA8D}" srcOrd="0" destOrd="0" presId="urn:microsoft.com/office/officeart/2008/layout/VerticalCurvedList"/>
    <dgm:cxn modelId="{8064C418-EB5F-45B3-9FA5-1DB140AC349C}" type="presOf" srcId="{E7F48142-F14E-42B9-89FB-BAEDDEA6F9AA}" destId="{D5CC778D-376C-4D2C-B3F4-E160872AB402}" srcOrd="0" destOrd="0" presId="urn:microsoft.com/office/officeart/2008/layout/VerticalCurvedList"/>
    <dgm:cxn modelId="{8D699F2B-7CA3-49EE-B60B-048011AF9ACF}" srcId="{DAA3B75C-308F-40E3-BEC0-EADFE3147A3C}" destId="{BC81016B-2FFF-4D33-8860-FB9315D9B025}" srcOrd="3" destOrd="0" parTransId="{28D756C7-DFA3-4C4A-8823-DBC0E00C253E}" sibTransId="{230E3470-E009-436A-9439-8C90C6C2F05F}"/>
    <dgm:cxn modelId="{A07D4E5E-4AF5-4289-9056-7C3949664BE7}" type="presOf" srcId="{DAA3B75C-308F-40E3-BEC0-EADFE3147A3C}" destId="{7574E723-73C0-4B27-BDA7-473AA628890F}" srcOrd="0" destOrd="0" presId="urn:microsoft.com/office/officeart/2008/layout/VerticalCurvedList"/>
    <dgm:cxn modelId="{07C9D666-C23B-4151-98FF-88A088B61409}" type="presOf" srcId="{7FB09DD9-32EF-4E3B-A5F7-BAD777193EED}" destId="{41DEDD12-EAF6-40F2-A92E-0FF8038BD4D7}" srcOrd="0" destOrd="0" presId="urn:microsoft.com/office/officeart/2008/layout/VerticalCurvedList"/>
    <dgm:cxn modelId="{9AC66B6C-5B55-4436-8AB3-1A5428EBCB01}" srcId="{DAA3B75C-308F-40E3-BEC0-EADFE3147A3C}" destId="{E7F48142-F14E-42B9-89FB-BAEDDEA6F9AA}" srcOrd="1" destOrd="0" parTransId="{0320B150-2045-4DFB-8884-D9EBCAC6699E}" sibTransId="{AD2041FA-7951-4454-B05B-572A8DB95EE5}"/>
    <dgm:cxn modelId="{A4AB4E50-64BC-4FDF-845D-461D0F6EF049}" srcId="{DAA3B75C-308F-40E3-BEC0-EADFE3147A3C}" destId="{303A91BB-7FD9-4803-9DD0-772A3B9FBAAC}" srcOrd="2" destOrd="0" parTransId="{FBCA2FEA-E910-4E34-8763-0A36B94912B3}" sibTransId="{EB510C25-8E4F-4BF3-839C-9D5BB096426E}"/>
    <dgm:cxn modelId="{1F7F9850-2D60-41BB-972B-4F2E83312168}" type="presOf" srcId="{572B7ECA-179F-4FFE-9DA7-0A67A93A6A1F}" destId="{C068CD6D-6997-4036-8850-EB8F1A828D61}" srcOrd="0" destOrd="0" presId="urn:microsoft.com/office/officeart/2008/layout/VerticalCurvedList"/>
    <dgm:cxn modelId="{6CBFFD70-A6D7-4224-8BAF-E4E5B521E614}" type="presOf" srcId="{40234B40-5AA5-4AAB-9A9F-58996D864F91}" destId="{2C7F370D-8E8B-4F2A-A6AB-13CD34E1E119}" srcOrd="0" destOrd="0" presId="urn:microsoft.com/office/officeart/2008/layout/VerticalCurvedList"/>
    <dgm:cxn modelId="{BC4FF753-DD2E-4730-80EF-68F25F7A19A6}" type="presOf" srcId="{303A91BB-7FD9-4803-9DD0-772A3B9FBAAC}" destId="{98582CA4-A347-4C76-85D2-3770A06AA129}" srcOrd="0" destOrd="0" presId="urn:microsoft.com/office/officeart/2008/layout/VerticalCurvedList"/>
    <dgm:cxn modelId="{5D5D9655-E860-44A8-8134-BCA9A5F7B5D3}" srcId="{DAA3B75C-308F-40E3-BEC0-EADFE3147A3C}" destId="{572B7ECA-179F-4FFE-9DA7-0A67A93A6A1F}" srcOrd="5" destOrd="0" parTransId="{C42667F7-8ADC-4A70-8F5E-437C75250762}" sibTransId="{65AB0A08-85CB-4207-85FB-332805D2C932}"/>
    <dgm:cxn modelId="{7CADCCC0-2E6D-4AB3-AF02-E50D907F4808}" srcId="{DAA3B75C-308F-40E3-BEC0-EADFE3147A3C}" destId="{40234B40-5AA5-4AAB-9A9F-58996D864F91}" srcOrd="4" destOrd="0" parTransId="{43274D27-C08C-4183-B785-97BDF09FED8C}" sibTransId="{B0688F24-E696-45D6-8E9E-F50807A83E5C}"/>
    <dgm:cxn modelId="{8F46A6E6-D5C0-40E0-AFE5-53217D07994D}" srcId="{DAA3B75C-308F-40E3-BEC0-EADFE3147A3C}" destId="{1F058BFC-FEE2-46EA-964D-3E6FBC8BF30C}" srcOrd="0" destOrd="0" parTransId="{45ECC18E-47AA-47ED-9F75-A00B19C373A2}" sibTransId="{7FB09DD9-32EF-4E3B-A5F7-BAD777193EED}"/>
    <dgm:cxn modelId="{5936C5FD-F8E6-4063-B798-AFEE5AA17F15}" type="presOf" srcId="{1F058BFC-FEE2-46EA-964D-3E6FBC8BF30C}" destId="{02A822F2-049A-49A1-9681-04ADDAB1BE94}" srcOrd="0" destOrd="0" presId="urn:microsoft.com/office/officeart/2008/layout/VerticalCurvedList"/>
    <dgm:cxn modelId="{B9153A5A-E62D-4C89-B894-096EAAB563F1}" type="presParOf" srcId="{7574E723-73C0-4B27-BDA7-473AA628890F}" destId="{A98BF581-7D92-4968-A727-91FB4A8B6867}" srcOrd="0" destOrd="0" presId="urn:microsoft.com/office/officeart/2008/layout/VerticalCurvedList"/>
    <dgm:cxn modelId="{866D6032-828C-449B-BC45-957E5247D41C}" type="presParOf" srcId="{A98BF581-7D92-4968-A727-91FB4A8B6867}" destId="{2E29ACEE-1908-4778-BC00-EB32B3E9DBD3}" srcOrd="0" destOrd="0" presId="urn:microsoft.com/office/officeart/2008/layout/VerticalCurvedList"/>
    <dgm:cxn modelId="{A1F226F2-5C29-4795-B6BD-21DAEE564BF8}" type="presParOf" srcId="{2E29ACEE-1908-4778-BC00-EB32B3E9DBD3}" destId="{25FF7BE6-D5E9-45A8-B056-0BFA29B2CB4A}" srcOrd="0" destOrd="0" presId="urn:microsoft.com/office/officeart/2008/layout/VerticalCurvedList"/>
    <dgm:cxn modelId="{D72E4B08-61A7-42CC-863B-875A15069C0A}" type="presParOf" srcId="{2E29ACEE-1908-4778-BC00-EB32B3E9DBD3}" destId="{41DEDD12-EAF6-40F2-A92E-0FF8038BD4D7}" srcOrd="1" destOrd="0" presId="urn:microsoft.com/office/officeart/2008/layout/VerticalCurvedList"/>
    <dgm:cxn modelId="{F36900DE-3D26-4FE9-A388-062D4DFA3FB6}" type="presParOf" srcId="{2E29ACEE-1908-4778-BC00-EB32B3E9DBD3}" destId="{B0D5B69A-0669-4952-973C-64CCDE2396AA}" srcOrd="2" destOrd="0" presId="urn:microsoft.com/office/officeart/2008/layout/VerticalCurvedList"/>
    <dgm:cxn modelId="{0BA3A302-CA73-438F-8CAE-572F343CCFA2}" type="presParOf" srcId="{2E29ACEE-1908-4778-BC00-EB32B3E9DBD3}" destId="{1F60FED8-6EE8-40CD-97A5-873E5457EB71}" srcOrd="3" destOrd="0" presId="urn:microsoft.com/office/officeart/2008/layout/VerticalCurvedList"/>
    <dgm:cxn modelId="{54477CC2-05E7-45E6-B086-7C99B50E28D4}" type="presParOf" srcId="{A98BF581-7D92-4968-A727-91FB4A8B6867}" destId="{02A822F2-049A-49A1-9681-04ADDAB1BE94}" srcOrd="1" destOrd="0" presId="urn:microsoft.com/office/officeart/2008/layout/VerticalCurvedList"/>
    <dgm:cxn modelId="{2F764580-3BF2-454F-A446-F8A95A8CDAF3}" type="presParOf" srcId="{A98BF581-7D92-4968-A727-91FB4A8B6867}" destId="{711E65EB-A072-47C5-8CD5-C97AB916E6F5}" srcOrd="2" destOrd="0" presId="urn:microsoft.com/office/officeart/2008/layout/VerticalCurvedList"/>
    <dgm:cxn modelId="{71C99CAD-0683-4AD6-8F71-8B07F399B28B}" type="presParOf" srcId="{711E65EB-A072-47C5-8CD5-C97AB916E6F5}" destId="{9975DF25-0275-4B78-BAFD-3A84CEC7F6A0}" srcOrd="0" destOrd="0" presId="urn:microsoft.com/office/officeart/2008/layout/VerticalCurvedList"/>
    <dgm:cxn modelId="{A4F67261-EA87-4574-B87F-780A982C0DE2}" type="presParOf" srcId="{A98BF581-7D92-4968-A727-91FB4A8B6867}" destId="{D5CC778D-376C-4D2C-B3F4-E160872AB402}" srcOrd="3" destOrd="0" presId="urn:microsoft.com/office/officeart/2008/layout/VerticalCurvedList"/>
    <dgm:cxn modelId="{F3563D88-5FE4-4408-B981-41A12364F0D9}" type="presParOf" srcId="{A98BF581-7D92-4968-A727-91FB4A8B6867}" destId="{06C56EC0-2F0B-408E-99CE-505C2BF0A439}" srcOrd="4" destOrd="0" presId="urn:microsoft.com/office/officeart/2008/layout/VerticalCurvedList"/>
    <dgm:cxn modelId="{1B45B92E-E561-436E-8840-6C0E51F2183C}" type="presParOf" srcId="{06C56EC0-2F0B-408E-99CE-505C2BF0A439}" destId="{142FCC8A-9798-4E17-AE56-B762B9A549C5}" srcOrd="0" destOrd="0" presId="urn:microsoft.com/office/officeart/2008/layout/VerticalCurvedList"/>
    <dgm:cxn modelId="{429AE9A0-6D8B-486E-80CC-7F193FFF6676}" type="presParOf" srcId="{A98BF581-7D92-4968-A727-91FB4A8B6867}" destId="{98582CA4-A347-4C76-85D2-3770A06AA129}" srcOrd="5" destOrd="0" presId="urn:microsoft.com/office/officeart/2008/layout/VerticalCurvedList"/>
    <dgm:cxn modelId="{3A2E8548-C680-4515-A5AD-A2BB8FEA8829}" type="presParOf" srcId="{A98BF581-7D92-4968-A727-91FB4A8B6867}" destId="{8729D856-7477-401C-A256-AD9162E9B79D}" srcOrd="6" destOrd="0" presId="urn:microsoft.com/office/officeart/2008/layout/VerticalCurvedList"/>
    <dgm:cxn modelId="{2622559D-89D8-406F-B6FD-7A477F97249F}" type="presParOf" srcId="{8729D856-7477-401C-A256-AD9162E9B79D}" destId="{ADBD8BD1-32CC-40D8-9888-2A58FF530241}" srcOrd="0" destOrd="0" presId="urn:microsoft.com/office/officeart/2008/layout/VerticalCurvedList"/>
    <dgm:cxn modelId="{1B7558A4-DEE0-4623-A42A-40A296216F74}" type="presParOf" srcId="{A98BF581-7D92-4968-A727-91FB4A8B6867}" destId="{3354126A-C762-4122-A35F-FDB8A500AA8D}" srcOrd="7" destOrd="0" presId="urn:microsoft.com/office/officeart/2008/layout/VerticalCurvedList"/>
    <dgm:cxn modelId="{38ED0326-F235-4428-BC4C-318FDDC284B1}" type="presParOf" srcId="{A98BF581-7D92-4968-A727-91FB4A8B6867}" destId="{9F0C4D3A-9627-44BE-9C64-38CAC58BA36F}" srcOrd="8" destOrd="0" presId="urn:microsoft.com/office/officeart/2008/layout/VerticalCurvedList"/>
    <dgm:cxn modelId="{23ADA44A-10B8-43D0-8F45-25489CD43627}" type="presParOf" srcId="{9F0C4D3A-9627-44BE-9C64-38CAC58BA36F}" destId="{2CE00D15-1DF3-4FB9-8269-CA11AB9BE7CB}" srcOrd="0" destOrd="0" presId="urn:microsoft.com/office/officeart/2008/layout/VerticalCurvedList"/>
    <dgm:cxn modelId="{4F6F713D-89CA-42B0-979D-87F555809DE1}" type="presParOf" srcId="{A98BF581-7D92-4968-A727-91FB4A8B6867}" destId="{2C7F370D-8E8B-4F2A-A6AB-13CD34E1E119}" srcOrd="9" destOrd="0" presId="urn:microsoft.com/office/officeart/2008/layout/VerticalCurvedList"/>
    <dgm:cxn modelId="{E471AECC-F516-4D09-AA48-486863030D50}" type="presParOf" srcId="{A98BF581-7D92-4968-A727-91FB4A8B6867}" destId="{5AF42CDC-52AB-4D75-BEE0-F38B10C356B6}" srcOrd="10" destOrd="0" presId="urn:microsoft.com/office/officeart/2008/layout/VerticalCurvedList"/>
    <dgm:cxn modelId="{50F07F0C-3781-4243-9532-1A6902270563}" type="presParOf" srcId="{5AF42CDC-52AB-4D75-BEE0-F38B10C356B6}" destId="{DA6E1458-E578-4FC1-B3BA-20204A8ECF33}" srcOrd="0" destOrd="0" presId="urn:microsoft.com/office/officeart/2008/layout/VerticalCurvedList"/>
    <dgm:cxn modelId="{83C36C8C-3641-44A2-B90A-656FDE7DA359}" type="presParOf" srcId="{A98BF581-7D92-4968-A727-91FB4A8B6867}" destId="{C068CD6D-6997-4036-8850-EB8F1A828D61}" srcOrd="11" destOrd="0" presId="urn:microsoft.com/office/officeart/2008/layout/VerticalCurvedList"/>
    <dgm:cxn modelId="{29B3EF18-C515-4D06-A31D-1A8BEAEF42D5}" type="presParOf" srcId="{A98BF581-7D92-4968-A727-91FB4A8B6867}" destId="{97CAC408-CA62-4823-868A-6713BCBBEE29}" srcOrd="12" destOrd="0" presId="urn:microsoft.com/office/officeart/2008/layout/VerticalCurvedList"/>
    <dgm:cxn modelId="{F4F0A8DA-4CC4-4DB8-B9D9-97064831B789}" type="presParOf" srcId="{97CAC408-CA62-4823-868A-6713BCBBEE29}" destId="{82AF5C52-F721-4C0A-BEC7-30CBE9DA0CD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solidFill>
              <a:schemeClr val="tx2"/>
            </a:solidFill>
          </a:endParaRPr>
        </a:p>
      </dgm:t>
    </dgm:pt>
    <dgm:pt modelId="{8FAD8CA5-D646-4CFC-A991-F2DCA3AEBC63}" type="sibTrans" cxnId="{2627E5C3-55A8-4AEB-A6FB-81D3ECF58346}">
      <dgm:prSet/>
      <dgm:spPr/>
      <dgm:t>
        <a:bodyPr/>
        <a:lstStyle/>
        <a:p>
          <a:pPr algn="ctr">
            <a:lnSpc>
              <a:spcPct val="100000"/>
            </a:lnSpc>
          </a:pPr>
          <a:endParaRPr lang="en-GB" sz="2400">
            <a:solidFill>
              <a:schemeClr val="tx2"/>
            </a:solidFill>
          </a:endParaRPr>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solidFill>
              <a:schemeClr val="tx2"/>
            </a:solidFill>
          </a:endParaRPr>
        </a:p>
      </dgm:t>
    </dgm:pt>
    <dgm:pt modelId="{67FA765C-2CED-4362-9FFA-FFAD5619D860}" type="sibTrans" cxnId="{3FE9B9E2-2E51-47B1-B560-74F088CC3B45}">
      <dgm:prSet/>
      <dgm:spPr/>
      <dgm:t>
        <a:bodyPr/>
        <a:lstStyle/>
        <a:p>
          <a:pPr algn="ctr">
            <a:lnSpc>
              <a:spcPct val="100000"/>
            </a:lnSpc>
          </a:pPr>
          <a:endParaRPr lang="en-GB" sz="2400">
            <a:solidFill>
              <a:schemeClr val="tx2"/>
            </a:solidFill>
          </a:endParaRPr>
        </a:p>
      </dgm:t>
    </dgm:pt>
    <dgm:pt modelId="{BC48D0FC-073B-4A6B-A5E5-296704BCD050}">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solidFill>
              <a:schemeClr val="tx2"/>
            </a:solidFill>
          </a:endParaRPr>
        </a:p>
      </dgm:t>
    </dgm:pt>
    <dgm:pt modelId="{FBB2A721-4301-4C30-A609-54EA32C116B7}" type="sibTrans" cxnId="{9FEBCC9A-0A3F-4974-8D2D-9129CB206D57}">
      <dgm:prSet/>
      <dgm:spPr/>
      <dgm:t>
        <a:bodyPr/>
        <a:lstStyle/>
        <a:p>
          <a:pPr algn="ctr">
            <a:lnSpc>
              <a:spcPct val="100000"/>
            </a:lnSpc>
          </a:pPr>
          <a:endParaRPr lang="en-GB" sz="2400">
            <a:solidFill>
              <a:schemeClr val="tx2"/>
            </a:solidFill>
          </a:endParaRPr>
        </a:p>
      </dgm:t>
    </dgm:pt>
    <dgm:pt modelId="{93A2A408-A153-4BF4-A2DE-036EFC89678B}">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solidFill>
              <a:schemeClr val="tx2"/>
            </a:solidFill>
          </a:endParaRPr>
        </a:p>
      </dgm:t>
    </dgm:pt>
    <dgm:pt modelId="{C51F69BC-10A9-449D-AE9D-547887A23A4D}" type="sibTrans" cxnId="{5B54105E-1748-4C4C-81C1-14F95D28DAD2}">
      <dgm:prSet/>
      <dgm:spPr/>
      <dgm:t>
        <a:bodyPr/>
        <a:lstStyle/>
        <a:p>
          <a:pPr algn="ctr">
            <a:lnSpc>
              <a:spcPct val="100000"/>
            </a:lnSpc>
          </a:pPr>
          <a:endParaRPr lang="en-GB" sz="2400">
            <a:solidFill>
              <a:schemeClr val="tx2"/>
            </a:solidFill>
          </a:endParaRPr>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DAA3B75C-308F-40E3-BEC0-EADFE3147A3C}"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GB"/>
        </a:p>
      </dgm:t>
    </dgm:pt>
    <dgm:pt modelId="{1F058BFC-FEE2-46EA-964D-3E6FBC8BF30C}">
      <dgm:prSet phldrT="[Text]"/>
      <dgm:spPr/>
      <dgm:t>
        <a:bodyPr/>
        <a:lstStyle/>
        <a:p>
          <a:r>
            <a:rPr lang="en-GB" dirty="0"/>
            <a:t>Linear models</a:t>
          </a:r>
        </a:p>
      </dgm:t>
    </dgm:pt>
    <dgm:pt modelId="{45ECC18E-47AA-47ED-9F75-A00B19C373A2}" type="parTrans" cxnId="{8F46A6E6-D5C0-40E0-AFE5-53217D07994D}">
      <dgm:prSet/>
      <dgm:spPr/>
      <dgm:t>
        <a:bodyPr/>
        <a:lstStyle/>
        <a:p>
          <a:endParaRPr lang="en-GB"/>
        </a:p>
      </dgm:t>
    </dgm:pt>
    <dgm:pt modelId="{7FB09DD9-32EF-4E3B-A5F7-BAD777193EED}" type="sibTrans" cxnId="{8F46A6E6-D5C0-40E0-AFE5-53217D07994D}">
      <dgm:prSet/>
      <dgm:spPr/>
      <dgm:t>
        <a:bodyPr/>
        <a:lstStyle/>
        <a:p>
          <a:endParaRPr lang="en-GB"/>
        </a:p>
      </dgm:t>
    </dgm:pt>
    <dgm:pt modelId="{E7F48142-F14E-42B9-89FB-BAEDDEA6F9AA}">
      <dgm:prSet phldrT="[Text]"/>
      <dgm:spPr/>
      <dgm:t>
        <a:bodyPr/>
        <a:lstStyle/>
        <a:p>
          <a:r>
            <a:rPr lang="en-GB" dirty="0"/>
            <a:t>Generalised linear models</a:t>
          </a:r>
        </a:p>
      </dgm:t>
    </dgm:pt>
    <dgm:pt modelId="{0320B150-2045-4DFB-8884-D9EBCAC6699E}" type="parTrans" cxnId="{9AC66B6C-5B55-4436-8AB3-1A5428EBCB01}">
      <dgm:prSet/>
      <dgm:spPr/>
      <dgm:t>
        <a:bodyPr/>
        <a:lstStyle/>
        <a:p>
          <a:endParaRPr lang="en-GB"/>
        </a:p>
      </dgm:t>
    </dgm:pt>
    <dgm:pt modelId="{AD2041FA-7951-4454-B05B-572A8DB95EE5}" type="sibTrans" cxnId="{9AC66B6C-5B55-4436-8AB3-1A5428EBCB01}">
      <dgm:prSet/>
      <dgm:spPr/>
      <dgm:t>
        <a:bodyPr/>
        <a:lstStyle/>
        <a:p>
          <a:endParaRPr lang="en-GB"/>
        </a:p>
      </dgm:t>
    </dgm:pt>
    <dgm:pt modelId="{BC81016B-2FFF-4D33-8860-FB9315D9B025}">
      <dgm:prSet phldrT="[Text]"/>
      <dgm:spPr/>
      <dgm:t>
        <a:bodyPr/>
        <a:lstStyle/>
        <a:p>
          <a:r>
            <a:rPr lang="en-GB" dirty="0"/>
            <a:t>Interaction models</a:t>
          </a:r>
        </a:p>
      </dgm:t>
    </dgm:pt>
    <dgm:pt modelId="{28D756C7-DFA3-4C4A-8823-DBC0E00C253E}" type="parTrans" cxnId="{8D699F2B-7CA3-49EE-B60B-048011AF9ACF}">
      <dgm:prSet/>
      <dgm:spPr/>
      <dgm:t>
        <a:bodyPr/>
        <a:lstStyle/>
        <a:p>
          <a:endParaRPr lang="en-GB"/>
        </a:p>
      </dgm:t>
    </dgm:pt>
    <dgm:pt modelId="{230E3470-E009-436A-9439-8C90C6C2F05F}" type="sibTrans" cxnId="{8D699F2B-7CA3-49EE-B60B-048011AF9ACF}">
      <dgm:prSet/>
      <dgm:spPr/>
      <dgm:t>
        <a:bodyPr/>
        <a:lstStyle/>
        <a:p>
          <a:endParaRPr lang="en-GB"/>
        </a:p>
      </dgm:t>
    </dgm:pt>
    <dgm:pt modelId="{B9C4D35C-23E1-4C54-9BE2-D88A81432D55}">
      <dgm:prSet phldrT="[Text]"/>
      <dgm:spPr/>
      <dgm:t>
        <a:bodyPr/>
        <a:lstStyle/>
        <a:p>
          <a:r>
            <a:rPr lang="en-GB" dirty="0"/>
            <a:t>Causal models</a:t>
          </a:r>
        </a:p>
      </dgm:t>
    </dgm:pt>
    <dgm:pt modelId="{96AE74D0-7EF4-45FB-8638-D76EB7F60B94}" type="parTrans" cxnId="{23A9AEF8-AFCB-4511-8BC2-CDBB64C3900D}">
      <dgm:prSet/>
      <dgm:spPr/>
      <dgm:t>
        <a:bodyPr/>
        <a:lstStyle/>
        <a:p>
          <a:endParaRPr lang="en-GB"/>
        </a:p>
      </dgm:t>
    </dgm:pt>
    <dgm:pt modelId="{0618EE30-2980-4DC4-9607-9BE23950A7F4}" type="sibTrans" cxnId="{23A9AEF8-AFCB-4511-8BC2-CDBB64C3900D}">
      <dgm:prSet/>
      <dgm:spPr/>
      <dgm:t>
        <a:bodyPr/>
        <a:lstStyle/>
        <a:p>
          <a:endParaRPr lang="en-GB"/>
        </a:p>
      </dgm:t>
    </dgm:pt>
    <dgm:pt modelId="{572B7ECA-179F-4FFE-9DA7-0A67A93A6A1F}">
      <dgm:prSet phldrT="[Text]"/>
      <dgm:spPr/>
      <dgm:t>
        <a:bodyPr/>
        <a:lstStyle/>
        <a:p>
          <a:r>
            <a:rPr lang="en-GB" dirty="0"/>
            <a:t>Multilevel models</a:t>
          </a:r>
        </a:p>
      </dgm:t>
    </dgm:pt>
    <dgm:pt modelId="{C42667F7-8ADC-4A70-8F5E-437C75250762}" type="parTrans" cxnId="{5D5D9655-E860-44A8-8134-BCA9A5F7B5D3}">
      <dgm:prSet/>
      <dgm:spPr/>
      <dgm:t>
        <a:bodyPr/>
        <a:lstStyle/>
        <a:p>
          <a:endParaRPr lang="en-GB"/>
        </a:p>
      </dgm:t>
    </dgm:pt>
    <dgm:pt modelId="{65AB0A08-85CB-4207-85FB-332805D2C932}" type="sibTrans" cxnId="{5D5D9655-E860-44A8-8134-BCA9A5F7B5D3}">
      <dgm:prSet/>
      <dgm:spPr/>
      <dgm:t>
        <a:bodyPr/>
        <a:lstStyle/>
        <a:p>
          <a:endParaRPr lang="en-GB"/>
        </a:p>
      </dgm:t>
    </dgm:pt>
    <dgm:pt modelId="{289F2A8A-BAA4-4DE0-A0AE-1BE89BB50BAB}">
      <dgm:prSet phldrT="[Text]"/>
      <dgm:spPr/>
      <dgm:t>
        <a:bodyPr/>
        <a:lstStyle/>
        <a:p>
          <a:r>
            <a:rPr lang="en-GB" dirty="0"/>
            <a:t>Longitudinal models</a:t>
          </a:r>
        </a:p>
      </dgm:t>
    </dgm:pt>
    <dgm:pt modelId="{105F49A4-CC95-42DA-9828-AB789AD7C884}" type="parTrans" cxnId="{4975B080-10BF-4BC9-98DD-F96AE141475D}">
      <dgm:prSet/>
      <dgm:spPr/>
      <dgm:t>
        <a:bodyPr/>
        <a:lstStyle/>
        <a:p>
          <a:endParaRPr lang="en-GB"/>
        </a:p>
      </dgm:t>
    </dgm:pt>
    <dgm:pt modelId="{4BAB8027-554A-4284-B6C6-B2F2E68B33F3}" type="sibTrans" cxnId="{4975B080-10BF-4BC9-98DD-F96AE141475D}">
      <dgm:prSet/>
      <dgm:spPr/>
      <dgm:t>
        <a:bodyPr/>
        <a:lstStyle/>
        <a:p>
          <a:endParaRPr lang="en-GB"/>
        </a:p>
      </dgm:t>
    </dgm:pt>
    <dgm:pt modelId="{7574E723-73C0-4B27-BDA7-473AA628890F}" type="pres">
      <dgm:prSet presAssocID="{DAA3B75C-308F-40E3-BEC0-EADFE3147A3C}" presName="Name0" presStyleCnt="0">
        <dgm:presLayoutVars>
          <dgm:chMax val="7"/>
          <dgm:chPref val="7"/>
          <dgm:dir/>
        </dgm:presLayoutVars>
      </dgm:prSet>
      <dgm:spPr/>
    </dgm:pt>
    <dgm:pt modelId="{A98BF581-7D92-4968-A727-91FB4A8B6867}" type="pres">
      <dgm:prSet presAssocID="{DAA3B75C-308F-40E3-BEC0-EADFE3147A3C}" presName="Name1" presStyleCnt="0"/>
      <dgm:spPr/>
    </dgm:pt>
    <dgm:pt modelId="{2E29ACEE-1908-4778-BC00-EB32B3E9DBD3}" type="pres">
      <dgm:prSet presAssocID="{DAA3B75C-308F-40E3-BEC0-EADFE3147A3C}" presName="cycle" presStyleCnt="0"/>
      <dgm:spPr/>
    </dgm:pt>
    <dgm:pt modelId="{25FF7BE6-D5E9-45A8-B056-0BFA29B2CB4A}" type="pres">
      <dgm:prSet presAssocID="{DAA3B75C-308F-40E3-BEC0-EADFE3147A3C}" presName="srcNode" presStyleLbl="node1" presStyleIdx="0" presStyleCnt="6"/>
      <dgm:spPr/>
    </dgm:pt>
    <dgm:pt modelId="{41DEDD12-EAF6-40F2-A92E-0FF8038BD4D7}" type="pres">
      <dgm:prSet presAssocID="{DAA3B75C-308F-40E3-BEC0-EADFE3147A3C}" presName="conn" presStyleLbl="parChTrans1D2" presStyleIdx="0" presStyleCnt="1"/>
      <dgm:spPr/>
    </dgm:pt>
    <dgm:pt modelId="{B0D5B69A-0669-4952-973C-64CCDE2396AA}" type="pres">
      <dgm:prSet presAssocID="{DAA3B75C-308F-40E3-BEC0-EADFE3147A3C}" presName="extraNode" presStyleLbl="node1" presStyleIdx="0" presStyleCnt="6"/>
      <dgm:spPr/>
    </dgm:pt>
    <dgm:pt modelId="{1F60FED8-6EE8-40CD-97A5-873E5457EB71}" type="pres">
      <dgm:prSet presAssocID="{DAA3B75C-308F-40E3-BEC0-EADFE3147A3C}" presName="dstNode" presStyleLbl="node1" presStyleIdx="0" presStyleCnt="6"/>
      <dgm:spPr/>
    </dgm:pt>
    <dgm:pt modelId="{6E366F49-F501-49F5-B318-6FFE7E9D5E2E}" type="pres">
      <dgm:prSet presAssocID="{1F058BFC-FEE2-46EA-964D-3E6FBC8BF30C}" presName="text_1" presStyleLbl="node1" presStyleIdx="0" presStyleCnt="6" custScaleX="96782" custLinFactNeighborX="1511" custLinFactNeighborY="-5263">
        <dgm:presLayoutVars>
          <dgm:bulletEnabled val="1"/>
        </dgm:presLayoutVars>
      </dgm:prSet>
      <dgm:spPr/>
    </dgm:pt>
    <dgm:pt modelId="{5B4A8F9C-301D-485E-9477-A86F9284FEE3}" type="pres">
      <dgm:prSet presAssocID="{1F058BFC-FEE2-46EA-964D-3E6FBC8BF30C}" presName="accent_1" presStyleCnt="0"/>
      <dgm:spPr/>
    </dgm:pt>
    <dgm:pt modelId="{9975DF25-0275-4B78-BAFD-3A84CEC7F6A0}" type="pres">
      <dgm:prSet presAssocID="{1F058BFC-FEE2-46EA-964D-3E6FBC8BF30C}" presName="accentRepeatNode" presStyleLbl="solidFgAcc1" presStyleIdx="0" presStyleCnt="6"/>
      <dgm:spPr/>
    </dgm:pt>
    <dgm:pt modelId="{506C5E9A-7185-459D-953C-8F0D6D468EFD}" type="pres">
      <dgm:prSet presAssocID="{E7F48142-F14E-42B9-89FB-BAEDDEA6F9AA}" presName="text_2" presStyleLbl="node1" presStyleIdx="1" presStyleCnt="6">
        <dgm:presLayoutVars>
          <dgm:bulletEnabled val="1"/>
        </dgm:presLayoutVars>
      </dgm:prSet>
      <dgm:spPr/>
    </dgm:pt>
    <dgm:pt modelId="{4F2D5D96-0E9C-48BD-B47F-F726EB7B9E3E}" type="pres">
      <dgm:prSet presAssocID="{E7F48142-F14E-42B9-89FB-BAEDDEA6F9AA}" presName="accent_2" presStyleCnt="0"/>
      <dgm:spPr/>
    </dgm:pt>
    <dgm:pt modelId="{142FCC8A-9798-4E17-AE56-B762B9A549C5}" type="pres">
      <dgm:prSet presAssocID="{E7F48142-F14E-42B9-89FB-BAEDDEA6F9AA}" presName="accentRepeatNode" presStyleLbl="solidFgAcc1" presStyleIdx="1" presStyleCnt="6"/>
      <dgm:spPr/>
    </dgm:pt>
    <dgm:pt modelId="{697C7DE6-54D2-4584-A793-D69F32F6BE18}" type="pres">
      <dgm:prSet presAssocID="{BC81016B-2FFF-4D33-8860-FB9315D9B025}" presName="text_3" presStyleLbl="node1" presStyleIdx="2" presStyleCnt="6">
        <dgm:presLayoutVars>
          <dgm:bulletEnabled val="1"/>
        </dgm:presLayoutVars>
      </dgm:prSet>
      <dgm:spPr/>
    </dgm:pt>
    <dgm:pt modelId="{1B2122FE-46B3-4B7A-8C33-F0851DF8945C}" type="pres">
      <dgm:prSet presAssocID="{BC81016B-2FFF-4D33-8860-FB9315D9B025}" presName="accent_3" presStyleCnt="0"/>
      <dgm:spPr/>
    </dgm:pt>
    <dgm:pt modelId="{2CE00D15-1DF3-4FB9-8269-CA11AB9BE7CB}" type="pres">
      <dgm:prSet presAssocID="{BC81016B-2FFF-4D33-8860-FB9315D9B025}" presName="accentRepeatNode" presStyleLbl="solidFgAcc1" presStyleIdx="2" presStyleCnt="6"/>
      <dgm:spPr/>
    </dgm:pt>
    <dgm:pt modelId="{F191FB51-D41D-471B-A36F-DD3F28D21445}" type="pres">
      <dgm:prSet presAssocID="{B9C4D35C-23E1-4C54-9BE2-D88A81432D55}" presName="text_4" presStyleLbl="node1" presStyleIdx="3" presStyleCnt="6">
        <dgm:presLayoutVars>
          <dgm:bulletEnabled val="1"/>
        </dgm:presLayoutVars>
      </dgm:prSet>
      <dgm:spPr/>
    </dgm:pt>
    <dgm:pt modelId="{B571628B-FA27-49D4-955B-476AF8264F44}" type="pres">
      <dgm:prSet presAssocID="{B9C4D35C-23E1-4C54-9BE2-D88A81432D55}" presName="accent_4" presStyleCnt="0"/>
      <dgm:spPr/>
    </dgm:pt>
    <dgm:pt modelId="{6B7A64C7-3FBE-4A73-B943-BA7923FD7C0B}" type="pres">
      <dgm:prSet presAssocID="{B9C4D35C-23E1-4C54-9BE2-D88A81432D55}" presName="accentRepeatNode" presStyleLbl="solidFgAcc1" presStyleIdx="3" presStyleCnt="6"/>
      <dgm:spPr/>
    </dgm:pt>
    <dgm:pt modelId="{26B215A5-97AA-497D-B834-CDCDEAA325EE}" type="pres">
      <dgm:prSet presAssocID="{572B7ECA-179F-4FFE-9DA7-0A67A93A6A1F}" presName="text_5" presStyleLbl="node1" presStyleIdx="4" presStyleCnt="6">
        <dgm:presLayoutVars>
          <dgm:bulletEnabled val="1"/>
        </dgm:presLayoutVars>
      </dgm:prSet>
      <dgm:spPr/>
    </dgm:pt>
    <dgm:pt modelId="{E1227120-8DB2-41AE-BBAB-323F7F27179A}" type="pres">
      <dgm:prSet presAssocID="{572B7ECA-179F-4FFE-9DA7-0A67A93A6A1F}" presName="accent_5" presStyleCnt="0"/>
      <dgm:spPr/>
    </dgm:pt>
    <dgm:pt modelId="{01D95F6C-E543-45A6-824A-70224D940FF4}" type="pres">
      <dgm:prSet presAssocID="{572B7ECA-179F-4FFE-9DA7-0A67A93A6A1F}" presName="accentRepeatNode" presStyleLbl="solidFgAcc1" presStyleIdx="4" presStyleCnt="6"/>
      <dgm:spPr/>
    </dgm:pt>
    <dgm:pt modelId="{DE2467F7-C8E6-48D1-8121-E5D9EBE93E8D}" type="pres">
      <dgm:prSet presAssocID="{289F2A8A-BAA4-4DE0-A0AE-1BE89BB50BAB}" presName="text_6" presStyleLbl="node1" presStyleIdx="5" presStyleCnt="6">
        <dgm:presLayoutVars>
          <dgm:bulletEnabled val="1"/>
        </dgm:presLayoutVars>
      </dgm:prSet>
      <dgm:spPr/>
    </dgm:pt>
    <dgm:pt modelId="{72681C58-7AA8-492F-8FD7-C17731048055}" type="pres">
      <dgm:prSet presAssocID="{289F2A8A-BAA4-4DE0-A0AE-1BE89BB50BAB}" presName="accent_6" presStyleCnt="0"/>
      <dgm:spPr/>
    </dgm:pt>
    <dgm:pt modelId="{9A3F37B3-98DC-4CB8-87F9-60BC8A210D83}" type="pres">
      <dgm:prSet presAssocID="{289F2A8A-BAA4-4DE0-A0AE-1BE89BB50BAB}" presName="accentRepeatNode" presStyleLbl="solidFgAcc1" presStyleIdx="5" presStyleCnt="6"/>
      <dgm:spPr/>
    </dgm:pt>
  </dgm:ptLst>
  <dgm:cxnLst>
    <dgm:cxn modelId="{7936BA1E-675A-4158-AE6D-20FF5AAC5BA6}" type="presOf" srcId="{BC81016B-2FFF-4D33-8860-FB9315D9B025}" destId="{697C7DE6-54D2-4584-A793-D69F32F6BE18}" srcOrd="0" destOrd="0" presId="urn:microsoft.com/office/officeart/2008/layout/VerticalCurvedList"/>
    <dgm:cxn modelId="{8D699F2B-7CA3-49EE-B60B-048011AF9ACF}" srcId="{DAA3B75C-308F-40E3-BEC0-EADFE3147A3C}" destId="{BC81016B-2FFF-4D33-8860-FB9315D9B025}" srcOrd="2" destOrd="0" parTransId="{28D756C7-DFA3-4C4A-8823-DBC0E00C253E}" sibTransId="{230E3470-E009-436A-9439-8C90C6C2F05F}"/>
    <dgm:cxn modelId="{A07D4E5E-4AF5-4289-9056-7C3949664BE7}" type="presOf" srcId="{DAA3B75C-308F-40E3-BEC0-EADFE3147A3C}" destId="{7574E723-73C0-4B27-BDA7-473AA628890F}" srcOrd="0" destOrd="0" presId="urn:microsoft.com/office/officeart/2008/layout/VerticalCurvedList"/>
    <dgm:cxn modelId="{B0890465-8AC8-415C-979C-13C5C3D2F9D0}" type="presOf" srcId="{572B7ECA-179F-4FFE-9DA7-0A67A93A6A1F}" destId="{26B215A5-97AA-497D-B834-CDCDEAA325EE}" srcOrd="0" destOrd="0" presId="urn:microsoft.com/office/officeart/2008/layout/VerticalCurvedList"/>
    <dgm:cxn modelId="{9AC66B6C-5B55-4436-8AB3-1A5428EBCB01}" srcId="{DAA3B75C-308F-40E3-BEC0-EADFE3147A3C}" destId="{E7F48142-F14E-42B9-89FB-BAEDDEA6F9AA}" srcOrd="1" destOrd="0" parTransId="{0320B150-2045-4DFB-8884-D9EBCAC6699E}" sibTransId="{AD2041FA-7951-4454-B05B-572A8DB95EE5}"/>
    <dgm:cxn modelId="{5D77DC4F-2467-4A8F-A6EC-CB752517200B}" type="presOf" srcId="{289F2A8A-BAA4-4DE0-A0AE-1BE89BB50BAB}" destId="{DE2467F7-C8E6-48D1-8121-E5D9EBE93E8D}" srcOrd="0" destOrd="0" presId="urn:microsoft.com/office/officeart/2008/layout/VerticalCurvedList"/>
    <dgm:cxn modelId="{51DAF673-20BD-487F-A4F2-D14A25E88D97}" type="presOf" srcId="{7FB09DD9-32EF-4E3B-A5F7-BAD777193EED}" destId="{41DEDD12-EAF6-40F2-A92E-0FF8038BD4D7}" srcOrd="0" destOrd="0" presId="urn:microsoft.com/office/officeart/2008/layout/VerticalCurvedList"/>
    <dgm:cxn modelId="{5D5D9655-E860-44A8-8134-BCA9A5F7B5D3}" srcId="{DAA3B75C-308F-40E3-BEC0-EADFE3147A3C}" destId="{572B7ECA-179F-4FFE-9DA7-0A67A93A6A1F}" srcOrd="4" destOrd="0" parTransId="{C42667F7-8ADC-4A70-8F5E-437C75250762}" sibTransId="{65AB0A08-85CB-4207-85FB-332805D2C932}"/>
    <dgm:cxn modelId="{B6F6217D-C9BB-49D7-BABE-0EA5C35470BB}" type="presOf" srcId="{1F058BFC-FEE2-46EA-964D-3E6FBC8BF30C}" destId="{6E366F49-F501-49F5-B318-6FFE7E9D5E2E}" srcOrd="0" destOrd="0" presId="urn:microsoft.com/office/officeart/2008/layout/VerticalCurvedList"/>
    <dgm:cxn modelId="{4975B080-10BF-4BC9-98DD-F96AE141475D}" srcId="{DAA3B75C-308F-40E3-BEC0-EADFE3147A3C}" destId="{289F2A8A-BAA4-4DE0-A0AE-1BE89BB50BAB}" srcOrd="5" destOrd="0" parTransId="{105F49A4-CC95-42DA-9828-AB789AD7C884}" sibTransId="{4BAB8027-554A-4284-B6C6-B2F2E68B33F3}"/>
    <dgm:cxn modelId="{C6A43EDB-A8C5-4BE4-94D7-F00445C8F092}" type="presOf" srcId="{E7F48142-F14E-42B9-89FB-BAEDDEA6F9AA}" destId="{506C5E9A-7185-459D-953C-8F0D6D468EFD}" srcOrd="0" destOrd="0" presId="urn:microsoft.com/office/officeart/2008/layout/VerticalCurvedList"/>
    <dgm:cxn modelId="{04BF0ADC-3520-4864-BFEB-4B50D241F267}" type="presOf" srcId="{B9C4D35C-23E1-4C54-9BE2-D88A81432D55}" destId="{F191FB51-D41D-471B-A36F-DD3F28D21445}" srcOrd="0" destOrd="0" presId="urn:microsoft.com/office/officeart/2008/layout/VerticalCurvedList"/>
    <dgm:cxn modelId="{8F46A6E6-D5C0-40E0-AFE5-53217D07994D}" srcId="{DAA3B75C-308F-40E3-BEC0-EADFE3147A3C}" destId="{1F058BFC-FEE2-46EA-964D-3E6FBC8BF30C}" srcOrd="0" destOrd="0" parTransId="{45ECC18E-47AA-47ED-9F75-A00B19C373A2}" sibTransId="{7FB09DD9-32EF-4E3B-A5F7-BAD777193EED}"/>
    <dgm:cxn modelId="{23A9AEF8-AFCB-4511-8BC2-CDBB64C3900D}" srcId="{DAA3B75C-308F-40E3-BEC0-EADFE3147A3C}" destId="{B9C4D35C-23E1-4C54-9BE2-D88A81432D55}" srcOrd="3" destOrd="0" parTransId="{96AE74D0-7EF4-45FB-8638-D76EB7F60B94}" sibTransId="{0618EE30-2980-4DC4-9607-9BE23950A7F4}"/>
    <dgm:cxn modelId="{B9153A5A-E62D-4C89-B894-096EAAB563F1}" type="presParOf" srcId="{7574E723-73C0-4B27-BDA7-473AA628890F}" destId="{A98BF581-7D92-4968-A727-91FB4A8B6867}" srcOrd="0" destOrd="0" presId="urn:microsoft.com/office/officeart/2008/layout/VerticalCurvedList"/>
    <dgm:cxn modelId="{866D6032-828C-449B-BC45-957E5247D41C}" type="presParOf" srcId="{A98BF581-7D92-4968-A727-91FB4A8B6867}" destId="{2E29ACEE-1908-4778-BC00-EB32B3E9DBD3}" srcOrd="0" destOrd="0" presId="urn:microsoft.com/office/officeart/2008/layout/VerticalCurvedList"/>
    <dgm:cxn modelId="{A1F226F2-5C29-4795-B6BD-21DAEE564BF8}" type="presParOf" srcId="{2E29ACEE-1908-4778-BC00-EB32B3E9DBD3}" destId="{25FF7BE6-D5E9-45A8-B056-0BFA29B2CB4A}" srcOrd="0" destOrd="0" presId="urn:microsoft.com/office/officeart/2008/layout/VerticalCurvedList"/>
    <dgm:cxn modelId="{D72E4B08-61A7-42CC-863B-875A15069C0A}" type="presParOf" srcId="{2E29ACEE-1908-4778-BC00-EB32B3E9DBD3}" destId="{41DEDD12-EAF6-40F2-A92E-0FF8038BD4D7}" srcOrd="1" destOrd="0" presId="urn:microsoft.com/office/officeart/2008/layout/VerticalCurvedList"/>
    <dgm:cxn modelId="{F36900DE-3D26-4FE9-A388-062D4DFA3FB6}" type="presParOf" srcId="{2E29ACEE-1908-4778-BC00-EB32B3E9DBD3}" destId="{B0D5B69A-0669-4952-973C-64CCDE2396AA}" srcOrd="2" destOrd="0" presId="urn:microsoft.com/office/officeart/2008/layout/VerticalCurvedList"/>
    <dgm:cxn modelId="{0BA3A302-CA73-438F-8CAE-572F343CCFA2}" type="presParOf" srcId="{2E29ACEE-1908-4778-BC00-EB32B3E9DBD3}" destId="{1F60FED8-6EE8-40CD-97A5-873E5457EB71}" srcOrd="3" destOrd="0" presId="urn:microsoft.com/office/officeart/2008/layout/VerticalCurvedList"/>
    <dgm:cxn modelId="{CA11DFD8-4BB4-4E39-9CE3-AAA64EB73519}" type="presParOf" srcId="{A98BF581-7D92-4968-A727-91FB4A8B6867}" destId="{6E366F49-F501-49F5-B318-6FFE7E9D5E2E}" srcOrd="1" destOrd="0" presId="urn:microsoft.com/office/officeart/2008/layout/VerticalCurvedList"/>
    <dgm:cxn modelId="{48C90991-197F-46BD-8AA9-76D1B84D52CF}" type="presParOf" srcId="{A98BF581-7D92-4968-A727-91FB4A8B6867}" destId="{5B4A8F9C-301D-485E-9477-A86F9284FEE3}" srcOrd="2" destOrd="0" presId="urn:microsoft.com/office/officeart/2008/layout/VerticalCurvedList"/>
    <dgm:cxn modelId="{EE6C5254-BF85-40B2-9E9A-5C4594E74CE9}" type="presParOf" srcId="{5B4A8F9C-301D-485E-9477-A86F9284FEE3}" destId="{9975DF25-0275-4B78-BAFD-3A84CEC7F6A0}" srcOrd="0" destOrd="0" presId="urn:microsoft.com/office/officeart/2008/layout/VerticalCurvedList"/>
    <dgm:cxn modelId="{A7AAEC7C-1DD6-483F-B6F6-30A4F20E1F08}" type="presParOf" srcId="{A98BF581-7D92-4968-A727-91FB4A8B6867}" destId="{506C5E9A-7185-459D-953C-8F0D6D468EFD}" srcOrd="3" destOrd="0" presId="urn:microsoft.com/office/officeart/2008/layout/VerticalCurvedList"/>
    <dgm:cxn modelId="{67F13A4A-F148-4D42-9D33-6060AB6C45E6}" type="presParOf" srcId="{A98BF581-7D92-4968-A727-91FB4A8B6867}" destId="{4F2D5D96-0E9C-48BD-B47F-F726EB7B9E3E}" srcOrd="4" destOrd="0" presId="urn:microsoft.com/office/officeart/2008/layout/VerticalCurvedList"/>
    <dgm:cxn modelId="{2568889D-4392-4BA4-886B-4AAD9698D373}" type="presParOf" srcId="{4F2D5D96-0E9C-48BD-B47F-F726EB7B9E3E}" destId="{142FCC8A-9798-4E17-AE56-B762B9A549C5}" srcOrd="0" destOrd="0" presId="urn:microsoft.com/office/officeart/2008/layout/VerticalCurvedList"/>
    <dgm:cxn modelId="{2BD74BAA-7F06-4E04-8EC4-5495E6045D6B}" type="presParOf" srcId="{A98BF581-7D92-4968-A727-91FB4A8B6867}" destId="{697C7DE6-54D2-4584-A793-D69F32F6BE18}" srcOrd="5" destOrd="0" presId="urn:microsoft.com/office/officeart/2008/layout/VerticalCurvedList"/>
    <dgm:cxn modelId="{B8F4D35B-9340-4A66-B552-44797FB4DBE0}" type="presParOf" srcId="{A98BF581-7D92-4968-A727-91FB4A8B6867}" destId="{1B2122FE-46B3-4B7A-8C33-F0851DF8945C}" srcOrd="6" destOrd="0" presId="urn:microsoft.com/office/officeart/2008/layout/VerticalCurvedList"/>
    <dgm:cxn modelId="{BBCEF860-FB4F-4B01-AAD6-CBEF1628181F}" type="presParOf" srcId="{1B2122FE-46B3-4B7A-8C33-F0851DF8945C}" destId="{2CE00D15-1DF3-4FB9-8269-CA11AB9BE7CB}" srcOrd="0" destOrd="0" presId="urn:microsoft.com/office/officeart/2008/layout/VerticalCurvedList"/>
    <dgm:cxn modelId="{9EBB01B3-C213-4057-9E20-3CBEC40D034A}" type="presParOf" srcId="{A98BF581-7D92-4968-A727-91FB4A8B6867}" destId="{F191FB51-D41D-471B-A36F-DD3F28D21445}" srcOrd="7" destOrd="0" presId="urn:microsoft.com/office/officeart/2008/layout/VerticalCurvedList"/>
    <dgm:cxn modelId="{7998250E-6216-488B-AB58-7BFDC04226FF}" type="presParOf" srcId="{A98BF581-7D92-4968-A727-91FB4A8B6867}" destId="{B571628B-FA27-49D4-955B-476AF8264F44}" srcOrd="8" destOrd="0" presId="urn:microsoft.com/office/officeart/2008/layout/VerticalCurvedList"/>
    <dgm:cxn modelId="{2770824F-791E-4958-AA5D-6EFF3B219DFB}" type="presParOf" srcId="{B571628B-FA27-49D4-955B-476AF8264F44}" destId="{6B7A64C7-3FBE-4A73-B943-BA7923FD7C0B}" srcOrd="0" destOrd="0" presId="urn:microsoft.com/office/officeart/2008/layout/VerticalCurvedList"/>
    <dgm:cxn modelId="{F4FF6D42-66C9-47B0-8781-A7BFD835BF0D}" type="presParOf" srcId="{A98BF581-7D92-4968-A727-91FB4A8B6867}" destId="{26B215A5-97AA-497D-B834-CDCDEAA325EE}" srcOrd="9" destOrd="0" presId="urn:microsoft.com/office/officeart/2008/layout/VerticalCurvedList"/>
    <dgm:cxn modelId="{4742B638-8B12-4BF9-86F7-10430D88CD4C}" type="presParOf" srcId="{A98BF581-7D92-4968-A727-91FB4A8B6867}" destId="{E1227120-8DB2-41AE-BBAB-323F7F27179A}" srcOrd="10" destOrd="0" presId="urn:microsoft.com/office/officeart/2008/layout/VerticalCurvedList"/>
    <dgm:cxn modelId="{9B642482-F23F-49CA-B807-558FAB233FD6}" type="presParOf" srcId="{E1227120-8DB2-41AE-BBAB-323F7F27179A}" destId="{01D95F6C-E543-45A6-824A-70224D940FF4}" srcOrd="0" destOrd="0" presId="urn:microsoft.com/office/officeart/2008/layout/VerticalCurvedList"/>
    <dgm:cxn modelId="{4D031E36-416D-41BB-95E7-236B0E897EF8}" type="presParOf" srcId="{A98BF581-7D92-4968-A727-91FB4A8B6867}" destId="{DE2467F7-C8E6-48D1-8121-E5D9EBE93E8D}" srcOrd="11" destOrd="0" presId="urn:microsoft.com/office/officeart/2008/layout/VerticalCurvedList"/>
    <dgm:cxn modelId="{72F1FEAD-D36C-4BE0-B211-68244E4CCD35}" type="presParOf" srcId="{A98BF581-7D92-4968-A727-91FB4A8B6867}" destId="{72681C58-7AA8-492F-8FD7-C17731048055}" srcOrd="12" destOrd="0" presId="urn:microsoft.com/office/officeart/2008/layout/VerticalCurvedList"/>
    <dgm:cxn modelId="{18C3DA93-3E7D-482F-816E-49C7249CA10F}" type="presParOf" srcId="{72681C58-7AA8-492F-8FD7-C17731048055}" destId="{9A3F37B3-98DC-4CB8-87F9-60BC8A210D83}" srcOrd="0" destOrd="0" presId="urn:microsoft.com/office/officeart/2008/layout/VerticalCurv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AA3B75C-308F-40E3-BEC0-EADFE3147A3C}"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GB"/>
        </a:p>
      </dgm:t>
    </dgm:pt>
    <dgm:pt modelId="{1F058BFC-FEE2-46EA-964D-3E6FBC8BF30C}">
      <dgm:prSet phldrT="[Text]"/>
      <dgm:spPr/>
      <dgm:t>
        <a:bodyPr/>
        <a:lstStyle/>
        <a:p>
          <a:r>
            <a:rPr lang="en-GB" dirty="0"/>
            <a:t>Linear models</a:t>
          </a:r>
        </a:p>
      </dgm:t>
    </dgm:pt>
    <dgm:pt modelId="{45ECC18E-47AA-47ED-9F75-A00B19C373A2}" type="parTrans" cxnId="{8F46A6E6-D5C0-40E0-AFE5-53217D07994D}">
      <dgm:prSet/>
      <dgm:spPr/>
      <dgm:t>
        <a:bodyPr/>
        <a:lstStyle/>
        <a:p>
          <a:endParaRPr lang="en-GB"/>
        </a:p>
      </dgm:t>
    </dgm:pt>
    <dgm:pt modelId="{7FB09DD9-32EF-4E3B-A5F7-BAD777193EED}" type="sibTrans" cxnId="{8F46A6E6-D5C0-40E0-AFE5-53217D07994D}">
      <dgm:prSet/>
      <dgm:spPr/>
      <dgm:t>
        <a:bodyPr/>
        <a:lstStyle/>
        <a:p>
          <a:endParaRPr lang="en-GB"/>
        </a:p>
      </dgm:t>
    </dgm:pt>
    <dgm:pt modelId="{E7F48142-F14E-42B9-89FB-BAEDDEA6F9AA}">
      <dgm:prSet phldrT="[Text]"/>
      <dgm:spPr/>
      <dgm:t>
        <a:bodyPr/>
        <a:lstStyle/>
        <a:p>
          <a:r>
            <a:rPr lang="en-GB" dirty="0"/>
            <a:t>Generalised linear models</a:t>
          </a:r>
        </a:p>
      </dgm:t>
    </dgm:pt>
    <dgm:pt modelId="{0320B150-2045-4DFB-8884-D9EBCAC6699E}" type="parTrans" cxnId="{9AC66B6C-5B55-4436-8AB3-1A5428EBCB01}">
      <dgm:prSet/>
      <dgm:spPr/>
      <dgm:t>
        <a:bodyPr/>
        <a:lstStyle/>
        <a:p>
          <a:endParaRPr lang="en-GB"/>
        </a:p>
      </dgm:t>
    </dgm:pt>
    <dgm:pt modelId="{AD2041FA-7951-4454-B05B-572A8DB95EE5}" type="sibTrans" cxnId="{9AC66B6C-5B55-4436-8AB3-1A5428EBCB01}">
      <dgm:prSet/>
      <dgm:spPr/>
      <dgm:t>
        <a:bodyPr/>
        <a:lstStyle/>
        <a:p>
          <a:endParaRPr lang="en-GB"/>
        </a:p>
      </dgm:t>
    </dgm:pt>
    <dgm:pt modelId="{BC81016B-2FFF-4D33-8860-FB9315D9B025}">
      <dgm:prSet phldrT="[Text]"/>
      <dgm:spPr/>
      <dgm:t>
        <a:bodyPr/>
        <a:lstStyle/>
        <a:p>
          <a:r>
            <a:rPr lang="en-GB" dirty="0"/>
            <a:t>Interaction models</a:t>
          </a:r>
        </a:p>
      </dgm:t>
    </dgm:pt>
    <dgm:pt modelId="{28D756C7-DFA3-4C4A-8823-DBC0E00C253E}" type="parTrans" cxnId="{8D699F2B-7CA3-49EE-B60B-048011AF9ACF}">
      <dgm:prSet/>
      <dgm:spPr/>
      <dgm:t>
        <a:bodyPr/>
        <a:lstStyle/>
        <a:p>
          <a:endParaRPr lang="en-GB"/>
        </a:p>
      </dgm:t>
    </dgm:pt>
    <dgm:pt modelId="{230E3470-E009-436A-9439-8C90C6C2F05F}" type="sibTrans" cxnId="{8D699F2B-7CA3-49EE-B60B-048011AF9ACF}">
      <dgm:prSet/>
      <dgm:spPr/>
      <dgm:t>
        <a:bodyPr/>
        <a:lstStyle/>
        <a:p>
          <a:endParaRPr lang="en-GB"/>
        </a:p>
      </dgm:t>
    </dgm:pt>
    <dgm:pt modelId="{B9C4D35C-23E1-4C54-9BE2-D88A81432D55}">
      <dgm:prSet phldrT="[Text]"/>
      <dgm:spPr/>
      <dgm:t>
        <a:bodyPr/>
        <a:lstStyle/>
        <a:p>
          <a:r>
            <a:rPr lang="en-GB" dirty="0"/>
            <a:t>Causal models</a:t>
          </a:r>
        </a:p>
      </dgm:t>
    </dgm:pt>
    <dgm:pt modelId="{96AE74D0-7EF4-45FB-8638-D76EB7F60B94}" type="parTrans" cxnId="{23A9AEF8-AFCB-4511-8BC2-CDBB64C3900D}">
      <dgm:prSet/>
      <dgm:spPr/>
      <dgm:t>
        <a:bodyPr/>
        <a:lstStyle/>
        <a:p>
          <a:endParaRPr lang="en-GB"/>
        </a:p>
      </dgm:t>
    </dgm:pt>
    <dgm:pt modelId="{0618EE30-2980-4DC4-9607-9BE23950A7F4}" type="sibTrans" cxnId="{23A9AEF8-AFCB-4511-8BC2-CDBB64C3900D}">
      <dgm:prSet/>
      <dgm:spPr/>
      <dgm:t>
        <a:bodyPr/>
        <a:lstStyle/>
        <a:p>
          <a:endParaRPr lang="en-GB"/>
        </a:p>
      </dgm:t>
    </dgm:pt>
    <dgm:pt modelId="{572B7ECA-179F-4FFE-9DA7-0A67A93A6A1F}">
      <dgm:prSet phldrT="[Text]"/>
      <dgm:spPr/>
      <dgm:t>
        <a:bodyPr/>
        <a:lstStyle/>
        <a:p>
          <a:r>
            <a:rPr lang="en-GB" dirty="0"/>
            <a:t>Multilevel models</a:t>
          </a:r>
        </a:p>
      </dgm:t>
    </dgm:pt>
    <dgm:pt modelId="{C42667F7-8ADC-4A70-8F5E-437C75250762}" type="parTrans" cxnId="{5D5D9655-E860-44A8-8134-BCA9A5F7B5D3}">
      <dgm:prSet/>
      <dgm:spPr/>
      <dgm:t>
        <a:bodyPr/>
        <a:lstStyle/>
        <a:p>
          <a:endParaRPr lang="en-GB"/>
        </a:p>
      </dgm:t>
    </dgm:pt>
    <dgm:pt modelId="{65AB0A08-85CB-4207-85FB-332805D2C932}" type="sibTrans" cxnId="{5D5D9655-E860-44A8-8134-BCA9A5F7B5D3}">
      <dgm:prSet/>
      <dgm:spPr/>
      <dgm:t>
        <a:bodyPr/>
        <a:lstStyle/>
        <a:p>
          <a:endParaRPr lang="en-GB"/>
        </a:p>
      </dgm:t>
    </dgm:pt>
    <dgm:pt modelId="{289F2A8A-BAA4-4DE0-A0AE-1BE89BB50BAB}">
      <dgm:prSet phldrT="[Text]"/>
      <dgm:spPr/>
      <dgm:t>
        <a:bodyPr/>
        <a:lstStyle/>
        <a:p>
          <a:r>
            <a:rPr lang="en-GB" dirty="0"/>
            <a:t>Longitudinal models</a:t>
          </a:r>
        </a:p>
      </dgm:t>
    </dgm:pt>
    <dgm:pt modelId="{105F49A4-CC95-42DA-9828-AB789AD7C884}" type="parTrans" cxnId="{4975B080-10BF-4BC9-98DD-F96AE141475D}">
      <dgm:prSet/>
      <dgm:spPr/>
      <dgm:t>
        <a:bodyPr/>
        <a:lstStyle/>
        <a:p>
          <a:endParaRPr lang="en-GB"/>
        </a:p>
      </dgm:t>
    </dgm:pt>
    <dgm:pt modelId="{4BAB8027-554A-4284-B6C6-B2F2E68B33F3}" type="sibTrans" cxnId="{4975B080-10BF-4BC9-98DD-F96AE141475D}">
      <dgm:prSet/>
      <dgm:spPr/>
      <dgm:t>
        <a:bodyPr/>
        <a:lstStyle/>
        <a:p>
          <a:endParaRPr lang="en-GB"/>
        </a:p>
      </dgm:t>
    </dgm:pt>
    <dgm:pt modelId="{7574E723-73C0-4B27-BDA7-473AA628890F}" type="pres">
      <dgm:prSet presAssocID="{DAA3B75C-308F-40E3-BEC0-EADFE3147A3C}" presName="Name0" presStyleCnt="0">
        <dgm:presLayoutVars>
          <dgm:chMax val="7"/>
          <dgm:chPref val="7"/>
          <dgm:dir/>
        </dgm:presLayoutVars>
      </dgm:prSet>
      <dgm:spPr/>
    </dgm:pt>
    <dgm:pt modelId="{A98BF581-7D92-4968-A727-91FB4A8B6867}" type="pres">
      <dgm:prSet presAssocID="{DAA3B75C-308F-40E3-BEC0-EADFE3147A3C}" presName="Name1" presStyleCnt="0"/>
      <dgm:spPr/>
    </dgm:pt>
    <dgm:pt modelId="{2E29ACEE-1908-4778-BC00-EB32B3E9DBD3}" type="pres">
      <dgm:prSet presAssocID="{DAA3B75C-308F-40E3-BEC0-EADFE3147A3C}" presName="cycle" presStyleCnt="0"/>
      <dgm:spPr/>
    </dgm:pt>
    <dgm:pt modelId="{25FF7BE6-D5E9-45A8-B056-0BFA29B2CB4A}" type="pres">
      <dgm:prSet presAssocID="{DAA3B75C-308F-40E3-BEC0-EADFE3147A3C}" presName="srcNode" presStyleLbl="node1" presStyleIdx="0" presStyleCnt="6"/>
      <dgm:spPr/>
    </dgm:pt>
    <dgm:pt modelId="{41DEDD12-EAF6-40F2-A92E-0FF8038BD4D7}" type="pres">
      <dgm:prSet presAssocID="{DAA3B75C-308F-40E3-BEC0-EADFE3147A3C}" presName="conn" presStyleLbl="parChTrans1D2" presStyleIdx="0" presStyleCnt="1"/>
      <dgm:spPr/>
    </dgm:pt>
    <dgm:pt modelId="{B0D5B69A-0669-4952-973C-64CCDE2396AA}" type="pres">
      <dgm:prSet presAssocID="{DAA3B75C-308F-40E3-BEC0-EADFE3147A3C}" presName="extraNode" presStyleLbl="node1" presStyleIdx="0" presStyleCnt="6"/>
      <dgm:spPr/>
    </dgm:pt>
    <dgm:pt modelId="{1F60FED8-6EE8-40CD-97A5-873E5457EB71}" type="pres">
      <dgm:prSet presAssocID="{DAA3B75C-308F-40E3-BEC0-EADFE3147A3C}" presName="dstNode" presStyleLbl="node1" presStyleIdx="0" presStyleCnt="6"/>
      <dgm:spPr/>
    </dgm:pt>
    <dgm:pt modelId="{6E366F49-F501-49F5-B318-6FFE7E9D5E2E}" type="pres">
      <dgm:prSet presAssocID="{1F058BFC-FEE2-46EA-964D-3E6FBC8BF30C}" presName="text_1" presStyleLbl="node1" presStyleIdx="0" presStyleCnt="6" custScaleX="96782" custLinFactNeighborX="1511" custLinFactNeighborY="-5263">
        <dgm:presLayoutVars>
          <dgm:bulletEnabled val="1"/>
        </dgm:presLayoutVars>
      </dgm:prSet>
      <dgm:spPr/>
    </dgm:pt>
    <dgm:pt modelId="{5B4A8F9C-301D-485E-9477-A86F9284FEE3}" type="pres">
      <dgm:prSet presAssocID="{1F058BFC-FEE2-46EA-964D-3E6FBC8BF30C}" presName="accent_1" presStyleCnt="0"/>
      <dgm:spPr/>
    </dgm:pt>
    <dgm:pt modelId="{9975DF25-0275-4B78-BAFD-3A84CEC7F6A0}" type="pres">
      <dgm:prSet presAssocID="{1F058BFC-FEE2-46EA-964D-3E6FBC8BF30C}" presName="accentRepeatNode" presStyleLbl="solidFgAcc1" presStyleIdx="0" presStyleCnt="6"/>
      <dgm:spPr/>
    </dgm:pt>
    <dgm:pt modelId="{506C5E9A-7185-459D-953C-8F0D6D468EFD}" type="pres">
      <dgm:prSet presAssocID="{E7F48142-F14E-42B9-89FB-BAEDDEA6F9AA}" presName="text_2" presStyleLbl="node1" presStyleIdx="1" presStyleCnt="6">
        <dgm:presLayoutVars>
          <dgm:bulletEnabled val="1"/>
        </dgm:presLayoutVars>
      </dgm:prSet>
      <dgm:spPr/>
    </dgm:pt>
    <dgm:pt modelId="{4F2D5D96-0E9C-48BD-B47F-F726EB7B9E3E}" type="pres">
      <dgm:prSet presAssocID="{E7F48142-F14E-42B9-89FB-BAEDDEA6F9AA}" presName="accent_2" presStyleCnt="0"/>
      <dgm:spPr/>
    </dgm:pt>
    <dgm:pt modelId="{142FCC8A-9798-4E17-AE56-B762B9A549C5}" type="pres">
      <dgm:prSet presAssocID="{E7F48142-F14E-42B9-89FB-BAEDDEA6F9AA}" presName="accentRepeatNode" presStyleLbl="solidFgAcc1" presStyleIdx="1" presStyleCnt="6"/>
      <dgm:spPr/>
    </dgm:pt>
    <dgm:pt modelId="{697C7DE6-54D2-4584-A793-D69F32F6BE18}" type="pres">
      <dgm:prSet presAssocID="{BC81016B-2FFF-4D33-8860-FB9315D9B025}" presName="text_3" presStyleLbl="node1" presStyleIdx="2" presStyleCnt="6">
        <dgm:presLayoutVars>
          <dgm:bulletEnabled val="1"/>
        </dgm:presLayoutVars>
      </dgm:prSet>
      <dgm:spPr/>
    </dgm:pt>
    <dgm:pt modelId="{1B2122FE-46B3-4B7A-8C33-F0851DF8945C}" type="pres">
      <dgm:prSet presAssocID="{BC81016B-2FFF-4D33-8860-FB9315D9B025}" presName="accent_3" presStyleCnt="0"/>
      <dgm:spPr/>
    </dgm:pt>
    <dgm:pt modelId="{2CE00D15-1DF3-4FB9-8269-CA11AB9BE7CB}" type="pres">
      <dgm:prSet presAssocID="{BC81016B-2FFF-4D33-8860-FB9315D9B025}" presName="accentRepeatNode" presStyleLbl="solidFgAcc1" presStyleIdx="2" presStyleCnt="6"/>
      <dgm:spPr/>
    </dgm:pt>
    <dgm:pt modelId="{F191FB51-D41D-471B-A36F-DD3F28D21445}" type="pres">
      <dgm:prSet presAssocID="{B9C4D35C-23E1-4C54-9BE2-D88A81432D55}" presName="text_4" presStyleLbl="node1" presStyleIdx="3" presStyleCnt="6">
        <dgm:presLayoutVars>
          <dgm:bulletEnabled val="1"/>
        </dgm:presLayoutVars>
      </dgm:prSet>
      <dgm:spPr/>
    </dgm:pt>
    <dgm:pt modelId="{B571628B-FA27-49D4-955B-476AF8264F44}" type="pres">
      <dgm:prSet presAssocID="{B9C4D35C-23E1-4C54-9BE2-D88A81432D55}" presName="accent_4" presStyleCnt="0"/>
      <dgm:spPr/>
    </dgm:pt>
    <dgm:pt modelId="{6B7A64C7-3FBE-4A73-B943-BA7923FD7C0B}" type="pres">
      <dgm:prSet presAssocID="{B9C4D35C-23E1-4C54-9BE2-D88A81432D55}" presName="accentRepeatNode" presStyleLbl="solidFgAcc1" presStyleIdx="3" presStyleCnt="6"/>
      <dgm:spPr/>
    </dgm:pt>
    <dgm:pt modelId="{26B215A5-97AA-497D-B834-CDCDEAA325EE}" type="pres">
      <dgm:prSet presAssocID="{572B7ECA-179F-4FFE-9DA7-0A67A93A6A1F}" presName="text_5" presStyleLbl="node1" presStyleIdx="4" presStyleCnt="6">
        <dgm:presLayoutVars>
          <dgm:bulletEnabled val="1"/>
        </dgm:presLayoutVars>
      </dgm:prSet>
      <dgm:spPr/>
    </dgm:pt>
    <dgm:pt modelId="{E1227120-8DB2-41AE-BBAB-323F7F27179A}" type="pres">
      <dgm:prSet presAssocID="{572B7ECA-179F-4FFE-9DA7-0A67A93A6A1F}" presName="accent_5" presStyleCnt="0"/>
      <dgm:spPr/>
    </dgm:pt>
    <dgm:pt modelId="{01D95F6C-E543-45A6-824A-70224D940FF4}" type="pres">
      <dgm:prSet presAssocID="{572B7ECA-179F-4FFE-9DA7-0A67A93A6A1F}" presName="accentRepeatNode" presStyleLbl="solidFgAcc1" presStyleIdx="4" presStyleCnt="6"/>
      <dgm:spPr/>
    </dgm:pt>
    <dgm:pt modelId="{DE2467F7-C8E6-48D1-8121-E5D9EBE93E8D}" type="pres">
      <dgm:prSet presAssocID="{289F2A8A-BAA4-4DE0-A0AE-1BE89BB50BAB}" presName="text_6" presStyleLbl="node1" presStyleIdx="5" presStyleCnt="6">
        <dgm:presLayoutVars>
          <dgm:bulletEnabled val="1"/>
        </dgm:presLayoutVars>
      </dgm:prSet>
      <dgm:spPr/>
    </dgm:pt>
    <dgm:pt modelId="{72681C58-7AA8-492F-8FD7-C17731048055}" type="pres">
      <dgm:prSet presAssocID="{289F2A8A-BAA4-4DE0-A0AE-1BE89BB50BAB}" presName="accent_6" presStyleCnt="0"/>
      <dgm:spPr/>
    </dgm:pt>
    <dgm:pt modelId="{9A3F37B3-98DC-4CB8-87F9-60BC8A210D83}" type="pres">
      <dgm:prSet presAssocID="{289F2A8A-BAA4-4DE0-A0AE-1BE89BB50BAB}" presName="accentRepeatNode" presStyleLbl="solidFgAcc1" presStyleIdx="5" presStyleCnt="6"/>
      <dgm:spPr/>
    </dgm:pt>
  </dgm:ptLst>
  <dgm:cxnLst>
    <dgm:cxn modelId="{7936BA1E-675A-4158-AE6D-20FF5AAC5BA6}" type="presOf" srcId="{BC81016B-2FFF-4D33-8860-FB9315D9B025}" destId="{697C7DE6-54D2-4584-A793-D69F32F6BE18}" srcOrd="0" destOrd="0" presId="urn:microsoft.com/office/officeart/2008/layout/VerticalCurvedList"/>
    <dgm:cxn modelId="{8D699F2B-7CA3-49EE-B60B-048011AF9ACF}" srcId="{DAA3B75C-308F-40E3-BEC0-EADFE3147A3C}" destId="{BC81016B-2FFF-4D33-8860-FB9315D9B025}" srcOrd="2" destOrd="0" parTransId="{28D756C7-DFA3-4C4A-8823-DBC0E00C253E}" sibTransId="{230E3470-E009-436A-9439-8C90C6C2F05F}"/>
    <dgm:cxn modelId="{A07D4E5E-4AF5-4289-9056-7C3949664BE7}" type="presOf" srcId="{DAA3B75C-308F-40E3-BEC0-EADFE3147A3C}" destId="{7574E723-73C0-4B27-BDA7-473AA628890F}" srcOrd="0" destOrd="0" presId="urn:microsoft.com/office/officeart/2008/layout/VerticalCurvedList"/>
    <dgm:cxn modelId="{B0890465-8AC8-415C-979C-13C5C3D2F9D0}" type="presOf" srcId="{572B7ECA-179F-4FFE-9DA7-0A67A93A6A1F}" destId="{26B215A5-97AA-497D-B834-CDCDEAA325EE}" srcOrd="0" destOrd="0" presId="urn:microsoft.com/office/officeart/2008/layout/VerticalCurvedList"/>
    <dgm:cxn modelId="{9AC66B6C-5B55-4436-8AB3-1A5428EBCB01}" srcId="{DAA3B75C-308F-40E3-BEC0-EADFE3147A3C}" destId="{E7F48142-F14E-42B9-89FB-BAEDDEA6F9AA}" srcOrd="1" destOrd="0" parTransId="{0320B150-2045-4DFB-8884-D9EBCAC6699E}" sibTransId="{AD2041FA-7951-4454-B05B-572A8DB95EE5}"/>
    <dgm:cxn modelId="{5D77DC4F-2467-4A8F-A6EC-CB752517200B}" type="presOf" srcId="{289F2A8A-BAA4-4DE0-A0AE-1BE89BB50BAB}" destId="{DE2467F7-C8E6-48D1-8121-E5D9EBE93E8D}" srcOrd="0" destOrd="0" presId="urn:microsoft.com/office/officeart/2008/layout/VerticalCurvedList"/>
    <dgm:cxn modelId="{51DAF673-20BD-487F-A4F2-D14A25E88D97}" type="presOf" srcId="{7FB09DD9-32EF-4E3B-A5F7-BAD777193EED}" destId="{41DEDD12-EAF6-40F2-A92E-0FF8038BD4D7}" srcOrd="0" destOrd="0" presId="urn:microsoft.com/office/officeart/2008/layout/VerticalCurvedList"/>
    <dgm:cxn modelId="{5D5D9655-E860-44A8-8134-BCA9A5F7B5D3}" srcId="{DAA3B75C-308F-40E3-BEC0-EADFE3147A3C}" destId="{572B7ECA-179F-4FFE-9DA7-0A67A93A6A1F}" srcOrd="4" destOrd="0" parTransId="{C42667F7-8ADC-4A70-8F5E-437C75250762}" sibTransId="{65AB0A08-85CB-4207-85FB-332805D2C932}"/>
    <dgm:cxn modelId="{B6F6217D-C9BB-49D7-BABE-0EA5C35470BB}" type="presOf" srcId="{1F058BFC-FEE2-46EA-964D-3E6FBC8BF30C}" destId="{6E366F49-F501-49F5-B318-6FFE7E9D5E2E}" srcOrd="0" destOrd="0" presId="urn:microsoft.com/office/officeart/2008/layout/VerticalCurvedList"/>
    <dgm:cxn modelId="{4975B080-10BF-4BC9-98DD-F96AE141475D}" srcId="{DAA3B75C-308F-40E3-BEC0-EADFE3147A3C}" destId="{289F2A8A-BAA4-4DE0-A0AE-1BE89BB50BAB}" srcOrd="5" destOrd="0" parTransId="{105F49A4-CC95-42DA-9828-AB789AD7C884}" sibTransId="{4BAB8027-554A-4284-B6C6-B2F2E68B33F3}"/>
    <dgm:cxn modelId="{C6A43EDB-A8C5-4BE4-94D7-F00445C8F092}" type="presOf" srcId="{E7F48142-F14E-42B9-89FB-BAEDDEA6F9AA}" destId="{506C5E9A-7185-459D-953C-8F0D6D468EFD}" srcOrd="0" destOrd="0" presId="urn:microsoft.com/office/officeart/2008/layout/VerticalCurvedList"/>
    <dgm:cxn modelId="{04BF0ADC-3520-4864-BFEB-4B50D241F267}" type="presOf" srcId="{B9C4D35C-23E1-4C54-9BE2-D88A81432D55}" destId="{F191FB51-D41D-471B-A36F-DD3F28D21445}" srcOrd="0" destOrd="0" presId="urn:microsoft.com/office/officeart/2008/layout/VerticalCurvedList"/>
    <dgm:cxn modelId="{8F46A6E6-D5C0-40E0-AFE5-53217D07994D}" srcId="{DAA3B75C-308F-40E3-BEC0-EADFE3147A3C}" destId="{1F058BFC-FEE2-46EA-964D-3E6FBC8BF30C}" srcOrd="0" destOrd="0" parTransId="{45ECC18E-47AA-47ED-9F75-A00B19C373A2}" sibTransId="{7FB09DD9-32EF-4E3B-A5F7-BAD777193EED}"/>
    <dgm:cxn modelId="{23A9AEF8-AFCB-4511-8BC2-CDBB64C3900D}" srcId="{DAA3B75C-308F-40E3-BEC0-EADFE3147A3C}" destId="{B9C4D35C-23E1-4C54-9BE2-D88A81432D55}" srcOrd="3" destOrd="0" parTransId="{96AE74D0-7EF4-45FB-8638-D76EB7F60B94}" sibTransId="{0618EE30-2980-4DC4-9607-9BE23950A7F4}"/>
    <dgm:cxn modelId="{B9153A5A-E62D-4C89-B894-096EAAB563F1}" type="presParOf" srcId="{7574E723-73C0-4B27-BDA7-473AA628890F}" destId="{A98BF581-7D92-4968-A727-91FB4A8B6867}" srcOrd="0" destOrd="0" presId="urn:microsoft.com/office/officeart/2008/layout/VerticalCurvedList"/>
    <dgm:cxn modelId="{866D6032-828C-449B-BC45-957E5247D41C}" type="presParOf" srcId="{A98BF581-7D92-4968-A727-91FB4A8B6867}" destId="{2E29ACEE-1908-4778-BC00-EB32B3E9DBD3}" srcOrd="0" destOrd="0" presId="urn:microsoft.com/office/officeart/2008/layout/VerticalCurvedList"/>
    <dgm:cxn modelId="{A1F226F2-5C29-4795-B6BD-21DAEE564BF8}" type="presParOf" srcId="{2E29ACEE-1908-4778-BC00-EB32B3E9DBD3}" destId="{25FF7BE6-D5E9-45A8-B056-0BFA29B2CB4A}" srcOrd="0" destOrd="0" presId="urn:microsoft.com/office/officeart/2008/layout/VerticalCurvedList"/>
    <dgm:cxn modelId="{D72E4B08-61A7-42CC-863B-875A15069C0A}" type="presParOf" srcId="{2E29ACEE-1908-4778-BC00-EB32B3E9DBD3}" destId="{41DEDD12-EAF6-40F2-A92E-0FF8038BD4D7}" srcOrd="1" destOrd="0" presId="urn:microsoft.com/office/officeart/2008/layout/VerticalCurvedList"/>
    <dgm:cxn modelId="{F36900DE-3D26-4FE9-A388-062D4DFA3FB6}" type="presParOf" srcId="{2E29ACEE-1908-4778-BC00-EB32B3E9DBD3}" destId="{B0D5B69A-0669-4952-973C-64CCDE2396AA}" srcOrd="2" destOrd="0" presId="urn:microsoft.com/office/officeart/2008/layout/VerticalCurvedList"/>
    <dgm:cxn modelId="{0BA3A302-CA73-438F-8CAE-572F343CCFA2}" type="presParOf" srcId="{2E29ACEE-1908-4778-BC00-EB32B3E9DBD3}" destId="{1F60FED8-6EE8-40CD-97A5-873E5457EB71}" srcOrd="3" destOrd="0" presId="urn:microsoft.com/office/officeart/2008/layout/VerticalCurvedList"/>
    <dgm:cxn modelId="{CA11DFD8-4BB4-4E39-9CE3-AAA64EB73519}" type="presParOf" srcId="{A98BF581-7D92-4968-A727-91FB4A8B6867}" destId="{6E366F49-F501-49F5-B318-6FFE7E9D5E2E}" srcOrd="1" destOrd="0" presId="urn:microsoft.com/office/officeart/2008/layout/VerticalCurvedList"/>
    <dgm:cxn modelId="{48C90991-197F-46BD-8AA9-76D1B84D52CF}" type="presParOf" srcId="{A98BF581-7D92-4968-A727-91FB4A8B6867}" destId="{5B4A8F9C-301D-485E-9477-A86F9284FEE3}" srcOrd="2" destOrd="0" presId="urn:microsoft.com/office/officeart/2008/layout/VerticalCurvedList"/>
    <dgm:cxn modelId="{EE6C5254-BF85-40B2-9E9A-5C4594E74CE9}" type="presParOf" srcId="{5B4A8F9C-301D-485E-9477-A86F9284FEE3}" destId="{9975DF25-0275-4B78-BAFD-3A84CEC7F6A0}" srcOrd="0" destOrd="0" presId="urn:microsoft.com/office/officeart/2008/layout/VerticalCurvedList"/>
    <dgm:cxn modelId="{A7AAEC7C-1DD6-483F-B6F6-30A4F20E1F08}" type="presParOf" srcId="{A98BF581-7D92-4968-A727-91FB4A8B6867}" destId="{506C5E9A-7185-459D-953C-8F0D6D468EFD}" srcOrd="3" destOrd="0" presId="urn:microsoft.com/office/officeart/2008/layout/VerticalCurvedList"/>
    <dgm:cxn modelId="{67F13A4A-F148-4D42-9D33-6060AB6C45E6}" type="presParOf" srcId="{A98BF581-7D92-4968-A727-91FB4A8B6867}" destId="{4F2D5D96-0E9C-48BD-B47F-F726EB7B9E3E}" srcOrd="4" destOrd="0" presId="urn:microsoft.com/office/officeart/2008/layout/VerticalCurvedList"/>
    <dgm:cxn modelId="{2568889D-4392-4BA4-886B-4AAD9698D373}" type="presParOf" srcId="{4F2D5D96-0E9C-48BD-B47F-F726EB7B9E3E}" destId="{142FCC8A-9798-4E17-AE56-B762B9A549C5}" srcOrd="0" destOrd="0" presId="urn:microsoft.com/office/officeart/2008/layout/VerticalCurvedList"/>
    <dgm:cxn modelId="{2BD74BAA-7F06-4E04-8EC4-5495E6045D6B}" type="presParOf" srcId="{A98BF581-7D92-4968-A727-91FB4A8B6867}" destId="{697C7DE6-54D2-4584-A793-D69F32F6BE18}" srcOrd="5" destOrd="0" presId="urn:microsoft.com/office/officeart/2008/layout/VerticalCurvedList"/>
    <dgm:cxn modelId="{B8F4D35B-9340-4A66-B552-44797FB4DBE0}" type="presParOf" srcId="{A98BF581-7D92-4968-A727-91FB4A8B6867}" destId="{1B2122FE-46B3-4B7A-8C33-F0851DF8945C}" srcOrd="6" destOrd="0" presId="urn:microsoft.com/office/officeart/2008/layout/VerticalCurvedList"/>
    <dgm:cxn modelId="{BBCEF860-FB4F-4B01-AAD6-CBEF1628181F}" type="presParOf" srcId="{1B2122FE-46B3-4B7A-8C33-F0851DF8945C}" destId="{2CE00D15-1DF3-4FB9-8269-CA11AB9BE7CB}" srcOrd="0" destOrd="0" presId="urn:microsoft.com/office/officeart/2008/layout/VerticalCurvedList"/>
    <dgm:cxn modelId="{9EBB01B3-C213-4057-9E20-3CBEC40D034A}" type="presParOf" srcId="{A98BF581-7D92-4968-A727-91FB4A8B6867}" destId="{F191FB51-D41D-471B-A36F-DD3F28D21445}" srcOrd="7" destOrd="0" presId="urn:microsoft.com/office/officeart/2008/layout/VerticalCurvedList"/>
    <dgm:cxn modelId="{7998250E-6216-488B-AB58-7BFDC04226FF}" type="presParOf" srcId="{A98BF581-7D92-4968-A727-91FB4A8B6867}" destId="{B571628B-FA27-49D4-955B-476AF8264F44}" srcOrd="8" destOrd="0" presId="urn:microsoft.com/office/officeart/2008/layout/VerticalCurvedList"/>
    <dgm:cxn modelId="{2770824F-791E-4958-AA5D-6EFF3B219DFB}" type="presParOf" srcId="{B571628B-FA27-49D4-955B-476AF8264F44}" destId="{6B7A64C7-3FBE-4A73-B943-BA7923FD7C0B}" srcOrd="0" destOrd="0" presId="urn:microsoft.com/office/officeart/2008/layout/VerticalCurvedList"/>
    <dgm:cxn modelId="{F4FF6D42-66C9-47B0-8781-A7BFD835BF0D}" type="presParOf" srcId="{A98BF581-7D92-4968-A727-91FB4A8B6867}" destId="{26B215A5-97AA-497D-B834-CDCDEAA325EE}" srcOrd="9" destOrd="0" presId="urn:microsoft.com/office/officeart/2008/layout/VerticalCurvedList"/>
    <dgm:cxn modelId="{4742B638-8B12-4BF9-86F7-10430D88CD4C}" type="presParOf" srcId="{A98BF581-7D92-4968-A727-91FB4A8B6867}" destId="{E1227120-8DB2-41AE-BBAB-323F7F27179A}" srcOrd="10" destOrd="0" presId="urn:microsoft.com/office/officeart/2008/layout/VerticalCurvedList"/>
    <dgm:cxn modelId="{9B642482-F23F-49CA-B807-558FAB233FD6}" type="presParOf" srcId="{E1227120-8DB2-41AE-BBAB-323F7F27179A}" destId="{01D95F6C-E543-45A6-824A-70224D940FF4}" srcOrd="0" destOrd="0" presId="urn:microsoft.com/office/officeart/2008/layout/VerticalCurvedList"/>
    <dgm:cxn modelId="{4D031E36-416D-41BB-95E7-236B0E897EF8}" type="presParOf" srcId="{A98BF581-7D92-4968-A727-91FB4A8B6867}" destId="{DE2467F7-C8E6-48D1-8121-E5D9EBE93E8D}" srcOrd="11" destOrd="0" presId="urn:microsoft.com/office/officeart/2008/layout/VerticalCurvedList"/>
    <dgm:cxn modelId="{72F1FEAD-D36C-4BE0-B211-68244E4CCD35}" type="presParOf" srcId="{A98BF581-7D92-4968-A727-91FB4A8B6867}" destId="{72681C58-7AA8-492F-8FD7-C17731048055}" srcOrd="12" destOrd="0" presId="urn:microsoft.com/office/officeart/2008/layout/VerticalCurvedList"/>
    <dgm:cxn modelId="{18C3DA93-3E7D-482F-816E-49C7249CA10F}" type="presParOf" srcId="{72681C58-7AA8-492F-8FD7-C17731048055}" destId="{9A3F37B3-98DC-4CB8-87F9-60BC8A210D83}" srcOrd="0" destOrd="0" presId="urn:microsoft.com/office/officeart/2008/layout/VerticalCurv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AA3B75C-308F-40E3-BEC0-EADFE3147A3C}"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GB"/>
        </a:p>
      </dgm:t>
    </dgm:pt>
    <dgm:pt modelId="{1F058BFC-FEE2-46EA-964D-3E6FBC8BF30C}">
      <dgm:prSet phldrT="[Text]"/>
      <dgm:spPr/>
      <dgm:t>
        <a:bodyPr/>
        <a:lstStyle/>
        <a:p>
          <a:r>
            <a:rPr lang="en-GB" dirty="0"/>
            <a:t>Linear models</a:t>
          </a:r>
        </a:p>
      </dgm:t>
    </dgm:pt>
    <dgm:pt modelId="{45ECC18E-47AA-47ED-9F75-A00B19C373A2}" type="parTrans" cxnId="{8F46A6E6-D5C0-40E0-AFE5-53217D07994D}">
      <dgm:prSet/>
      <dgm:spPr/>
      <dgm:t>
        <a:bodyPr/>
        <a:lstStyle/>
        <a:p>
          <a:endParaRPr lang="en-GB"/>
        </a:p>
      </dgm:t>
    </dgm:pt>
    <dgm:pt modelId="{7FB09DD9-32EF-4E3B-A5F7-BAD777193EED}" type="sibTrans" cxnId="{8F46A6E6-D5C0-40E0-AFE5-53217D07994D}">
      <dgm:prSet/>
      <dgm:spPr/>
      <dgm:t>
        <a:bodyPr/>
        <a:lstStyle/>
        <a:p>
          <a:endParaRPr lang="en-GB"/>
        </a:p>
      </dgm:t>
    </dgm:pt>
    <dgm:pt modelId="{E7F48142-F14E-42B9-89FB-BAEDDEA6F9AA}">
      <dgm:prSet phldrT="[Text]"/>
      <dgm:spPr/>
      <dgm:t>
        <a:bodyPr/>
        <a:lstStyle/>
        <a:p>
          <a:r>
            <a:rPr lang="en-GB" dirty="0"/>
            <a:t>Generalised linear models</a:t>
          </a:r>
        </a:p>
      </dgm:t>
    </dgm:pt>
    <dgm:pt modelId="{0320B150-2045-4DFB-8884-D9EBCAC6699E}" type="parTrans" cxnId="{9AC66B6C-5B55-4436-8AB3-1A5428EBCB01}">
      <dgm:prSet/>
      <dgm:spPr/>
      <dgm:t>
        <a:bodyPr/>
        <a:lstStyle/>
        <a:p>
          <a:endParaRPr lang="en-GB"/>
        </a:p>
      </dgm:t>
    </dgm:pt>
    <dgm:pt modelId="{AD2041FA-7951-4454-B05B-572A8DB95EE5}" type="sibTrans" cxnId="{9AC66B6C-5B55-4436-8AB3-1A5428EBCB01}">
      <dgm:prSet/>
      <dgm:spPr/>
      <dgm:t>
        <a:bodyPr/>
        <a:lstStyle/>
        <a:p>
          <a:endParaRPr lang="en-GB"/>
        </a:p>
      </dgm:t>
    </dgm:pt>
    <dgm:pt modelId="{BC81016B-2FFF-4D33-8860-FB9315D9B025}">
      <dgm:prSet phldrT="[Text]"/>
      <dgm:spPr/>
      <dgm:t>
        <a:bodyPr/>
        <a:lstStyle/>
        <a:p>
          <a:r>
            <a:rPr lang="en-GB" dirty="0"/>
            <a:t>Interaction models</a:t>
          </a:r>
        </a:p>
      </dgm:t>
    </dgm:pt>
    <dgm:pt modelId="{28D756C7-DFA3-4C4A-8823-DBC0E00C253E}" type="parTrans" cxnId="{8D699F2B-7CA3-49EE-B60B-048011AF9ACF}">
      <dgm:prSet/>
      <dgm:spPr/>
      <dgm:t>
        <a:bodyPr/>
        <a:lstStyle/>
        <a:p>
          <a:endParaRPr lang="en-GB"/>
        </a:p>
      </dgm:t>
    </dgm:pt>
    <dgm:pt modelId="{230E3470-E009-436A-9439-8C90C6C2F05F}" type="sibTrans" cxnId="{8D699F2B-7CA3-49EE-B60B-048011AF9ACF}">
      <dgm:prSet/>
      <dgm:spPr/>
      <dgm:t>
        <a:bodyPr/>
        <a:lstStyle/>
        <a:p>
          <a:endParaRPr lang="en-GB"/>
        </a:p>
      </dgm:t>
    </dgm:pt>
    <dgm:pt modelId="{B9C4D35C-23E1-4C54-9BE2-D88A81432D55}">
      <dgm:prSet phldrT="[Text]"/>
      <dgm:spPr/>
      <dgm:t>
        <a:bodyPr/>
        <a:lstStyle/>
        <a:p>
          <a:r>
            <a:rPr lang="en-GB" dirty="0"/>
            <a:t>Causal models</a:t>
          </a:r>
        </a:p>
      </dgm:t>
    </dgm:pt>
    <dgm:pt modelId="{96AE74D0-7EF4-45FB-8638-D76EB7F60B94}" type="parTrans" cxnId="{23A9AEF8-AFCB-4511-8BC2-CDBB64C3900D}">
      <dgm:prSet/>
      <dgm:spPr/>
      <dgm:t>
        <a:bodyPr/>
        <a:lstStyle/>
        <a:p>
          <a:endParaRPr lang="en-GB"/>
        </a:p>
      </dgm:t>
    </dgm:pt>
    <dgm:pt modelId="{0618EE30-2980-4DC4-9607-9BE23950A7F4}" type="sibTrans" cxnId="{23A9AEF8-AFCB-4511-8BC2-CDBB64C3900D}">
      <dgm:prSet/>
      <dgm:spPr/>
      <dgm:t>
        <a:bodyPr/>
        <a:lstStyle/>
        <a:p>
          <a:endParaRPr lang="en-GB"/>
        </a:p>
      </dgm:t>
    </dgm:pt>
    <dgm:pt modelId="{572B7ECA-179F-4FFE-9DA7-0A67A93A6A1F}">
      <dgm:prSet phldrT="[Text]"/>
      <dgm:spPr/>
      <dgm:t>
        <a:bodyPr/>
        <a:lstStyle/>
        <a:p>
          <a:r>
            <a:rPr lang="en-GB" dirty="0"/>
            <a:t>Multilevel models</a:t>
          </a:r>
        </a:p>
      </dgm:t>
    </dgm:pt>
    <dgm:pt modelId="{C42667F7-8ADC-4A70-8F5E-437C75250762}" type="parTrans" cxnId="{5D5D9655-E860-44A8-8134-BCA9A5F7B5D3}">
      <dgm:prSet/>
      <dgm:spPr/>
      <dgm:t>
        <a:bodyPr/>
        <a:lstStyle/>
        <a:p>
          <a:endParaRPr lang="en-GB"/>
        </a:p>
      </dgm:t>
    </dgm:pt>
    <dgm:pt modelId="{65AB0A08-85CB-4207-85FB-332805D2C932}" type="sibTrans" cxnId="{5D5D9655-E860-44A8-8134-BCA9A5F7B5D3}">
      <dgm:prSet/>
      <dgm:spPr/>
      <dgm:t>
        <a:bodyPr/>
        <a:lstStyle/>
        <a:p>
          <a:endParaRPr lang="en-GB"/>
        </a:p>
      </dgm:t>
    </dgm:pt>
    <dgm:pt modelId="{289F2A8A-BAA4-4DE0-A0AE-1BE89BB50BAB}">
      <dgm:prSet phldrT="[Text]"/>
      <dgm:spPr/>
      <dgm:t>
        <a:bodyPr/>
        <a:lstStyle/>
        <a:p>
          <a:r>
            <a:rPr lang="en-GB" dirty="0"/>
            <a:t>Longitudinal models</a:t>
          </a:r>
        </a:p>
      </dgm:t>
    </dgm:pt>
    <dgm:pt modelId="{105F49A4-CC95-42DA-9828-AB789AD7C884}" type="parTrans" cxnId="{4975B080-10BF-4BC9-98DD-F96AE141475D}">
      <dgm:prSet/>
      <dgm:spPr/>
      <dgm:t>
        <a:bodyPr/>
        <a:lstStyle/>
        <a:p>
          <a:endParaRPr lang="en-GB"/>
        </a:p>
      </dgm:t>
    </dgm:pt>
    <dgm:pt modelId="{4BAB8027-554A-4284-B6C6-B2F2E68B33F3}" type="sibTrans" cxnId="{4975B080-10BF-4BC9-98DD-F96AE141475D}">
      <dgm:prSet/>
      <dgm:spPr/>
      <dgm:t>
        <a:bodyPr/>
        <a:lstStyle/>
        <a:p>
          <a:endParaRPr lang="en-GB"/>
        </a:p>
      </dgm:t>
    </dgm:pt>
    <dgm:pt modelId="{7574E723-73C0-4B27-BDA7-473AA628890F}" type="pres">
      <dgm:prSet presAssocID="{DAA3B75C-308F-40E3-BEC0-EADFE3147A3C}" presName="Name0" presStyleCnt="0">
        <dgm:presLayoutVars>
          <dgm:chMax val="7"/>
          <dgm:chPref val="7"/>
          <dgm:dir/>
        </dgm:presLayoutVars>
      </dgm:prSet>
      <dgm:spPr/>
    </dgm:pt>
    <dgm:pt modelId="{A98BF581-7D92-4968-A727-91FB4A8B6867}" type="pres">
      <dgm:prSet presAssocID="{DAA3B75C-308F-40E3-BEC0-EADFE3147A3C}" presName="Name1" presStyleCnt="0"/>
      <dgm:spPr/>
    </dgm:pt>
    <dgm:pt modelId="{2E29ACEE-1908-4778-BC00-EB32B3E9DBD3}" type="pres">
      <dgm:prSet presAssocID="{DAA3B75C-308F-40E3-BEC0-EADFE3147A3C}" presName="cycle" presStyleCnt="0"/>
      <dgm:spPr/>
    </dgm:pt>
    <dgm:pt modelId="{25FF7BE6-D5E9-45A8-B056-0BFA29B2CB4A}" type="pres">
      <dgm:prSet presAssocID="{DAA3B75C-308F-40E3-BEC0-EADFE3147A3C}" presName="srcNode" presStyleLbl="node1" presStyleIdx="0" presStyleCnt="6"/>
      <dgm:spPr/>
    </dgm:pt>
    <dgm:pt modelId="{41DEDD12-EAF6-40F2-A92E-0FF8038BD4D7}" type="pres">
      <dgm:prSet presAssocID="{DAA3B75C-308F-40E3-BEC0-EADFE3147A3C}" presName="conn" presStyleLbl="parChTrans1D2" presStyleIdx="0" presStyleCnt="1"/>
      <dgm:spPr/>
    </dgm:pt>
    <dgm:pt modelId="{B0D5B69A-0669-4952-973C-64CCDE2396AA}" type="pres">
      <dgm:prSet presAssocID="{DAA3B75C-308F-40E3-BEC0-EADFE3147A3C}" presName="extraNode" presStyleLbl="node1" presStyleIdx="0" presStyleCnt="6"/>
      <dgm:spPr/>
    </dgm:pt>
    <dgm:pt modelId="{1F60FED8-6EE8-40CD-97A5-873E5457EB71}" type="pres">
      <dgm:prSet presAssocID="{DAA3B75C-308F-40E3-BEC0-EADFE3147A3C}" presName="dstNode" presStyleLbl="node1" presStyleIdx="0" presStyleCnt="6"/>
      <dgm:spPr/>
    </dgm:pt>
    <dgm:pt modelId="{6E366F49-F501-49F5-B318-6FFE7E9D5E2E}" type="pres">
      <dgm:prSet presAssocID="{1F058BFC-FEE2-46EA-964D-3E6FBC8BF30C}" presName="text_1" presStyleLbl="node1" presStyleIdx="0" presStyleCnt="6" custScaleX="96782" custLinFactNeighborX="1511" custLinFactNeighborY="-5263">
        <dgm:presLayoutVars>
          <dgm:bulletEnabled val="1"/>
        </dgm:presLayoutVars>
      </dgm:prSet>
      <dgm:spPr/>
    </dgm:pt>
    <dgm:pt modelId="{5B4A8F9C-301D-485E-9477-A86F9284FEE3}" type="pres">
      <dgm:prSet presAssocID="{1F058BFC-FEE2-46EA-964D-3E6FBC8BF30C}" presName="accent_1" presStyleCnt="0"/>
      <dgm:spPr/>
    </dgm:pt>
    <dgm:pt modelId="{9975DF25-0275-4B78-BAFD-3A84CEC7F6A0}" type="pres">
      <dgm:prSet presAssocID="{1F058BFC-FEE2-46EA-964D-3E6FBC8BF30C}" presName="accentRepeatNode" presStyleLbl="solidFgAcc1" presStyleIdx="0" presStyleCnt="6"/>
      <dgm:spPr/>
    </dgm:pt>
    <dgm:pt modelId="{506C5E9A-7185-459D-953C-8F0D6D468EFD}" type="pres">
      <dgm:prSet presAssocID="{E7F48142-F14E-42B9-89FB-BAEDDEA6F9AA}" presName="text_2" presStyleLbl="node1" presStyleIdx="1" presStyleCnt="6">
        <dgm:presLayoutVars>
          <dgm:bulletEnabled val="1"/>
        </dgm:presLayoutVars>
      </dgm:prSet>
      <dgm:spPr/>
    </dgm:pt>
    <dgm:pt modelId="{4F2D5D96-0E9C-48BD-B47F-F726EB7B9E3E}" type="pres">
      <dgm:prSet presAssocID="{E7F48142-F14E-42B9-89FB-BAEDDEA6F9AA}" presName="accent_2" presStyleCnt="0"/>
      <dgm:spPr/>
    </dgm:pt>
    <dgm:pt modelId="{142FCC8A-9798-4E17-AE56-B762B9A549C5}" type="pres">
      <dgm:prSet presAssocID="{E7F48142-F14E-42B9-89FB-BAEDDEA6F9AA}" presName="accentRepeatNode" presStyleLbl="solidFgAcc1" presStyleIdx="1" presStyleCnt="6"/>
      <dgm:spPr/>
    </dgm:pt>
    <dgm:pt modelId="{697C7DE6-54D2-4584-A793-D69F32F6BE18}" type="pres">
      <dgm:prSet presAssocID="{BC81016B-2FFF-4D33-8860-FB9315D9B025}" presName="text_3" presStyleLbl="node1" presStyleIdx="2" presStyleCnt="6">
        <dgm:presLayoutVars>
          <dgm:bulletEnabled val="1"/>
        </dgm:presLayoutVars>
      </dgm:prSet>
      <dgm:spPr/>
    </dgm:pt>
    <dgm:pt modelId="{1B2122FE-46B3-4B7A-8C33-F0851DF8945C}" type="pres">
      <dgm:prSet presAssocID="{BC81016B-2FFF-4D33-8860-FB9315D9B025}" presName="accent_3" presStyleCnt="0"/>
      <dgm:spPr/>
    </dgm:pt>
    <dgm:pt modelId="{2CE00D15-1DF3-4FB9-8269-CA11AB9BE7CB}" type="pres">
      <dgm:prSet presAssocID="{BC81016B-2FFF-4D33-8860-FB9315D9B025}" presName="accentRepeatNode" presStyleLbl="solidFgAcc1" presStyleIdx="2" presStyleCnt="6"/>
      <dgm:spPr/>
    </dgm:pt>
    <dgm:pt modelId="{F191FB51-D41D-471B-A36F-DD3F28D21445}" type="pres">
      <dgm:prSet presAssocID="{B9C4D35C-23E1-4C54-9BE2-D88A81432D55}" presName="text_4" presStyleLbl="node1" presStyleIdx="3" presStyleCnt="6">
        <dgm:presLayoutVars>
          <dgm:bulletEnabled val="1"/>
        </dgm:presLayoutVars>
      </dgm:prSet>
      <dgm:spPr/>
    </dgm:pt>
    <dgm:pt modelId="{B571628B-FA27-49D4-955B-476AF8264F44}" type="pres">
      <dgm:prSet presAssocID="{B9C4D35C-23E1-4C54-9BE2-D88A81432D55}" presName="accent_4" presStyleCnt="0"/>
      <dgm:spPr/>
    </dgm:pt>
    <dgm:pt modelId="{6B7A64C7-3FBE-4A73-B943-BA7923FD7C0B}" type="pres">
      <dgm:prSet presAssocID="{B9C4D35C-23E1-4C54-9BE2-D88A81432D55}" presName="accentRepeatNode" presStyleLbl="solidFgAcc1" presStyleIdx="3" presStyleCnt="6"/>
      <dgm:spPr/>
    </dgm:pt>
    <dgm:pt modelId="{26B215A5-97AA-497D-B834-CDCDEAA325EE}" type="pres">
      <dgm:prSet presAssocID="{572B7ECA-179F-4FFE-9DA7-0A67A93A6A1F}" presName="text_5" presStyleLbl="node1" presStyleIdx="4" presStyleCnt="6">
        <dgm:presLayoutVars>
          <dgm:bulletEnabled val="1"/>
        </dgm:presLayoutVars>
      </dgm:prSet>
      <dgm:spPr/>
    </dgm:pt>
    <dgm:pt modelId="{E1227120-8DB2-41AE-BBAB-323F7F27179A}" type="pres">
      <dgm:prSet presAssocID="{572B7ECA-179F-4FFE-9DA7-0A67A93A6A1F}" presName="accent_5" presStyleCnt="0"/>
      <dgm:spPr/>
    </dgm:pt>
    <dgm:pt modelId="{01D95F6C-E543-45A6-824A-70224D940FF4}" type="pres">
      <dgm:prSet presAssocID="{572B7ECA-179F-4FFE-9DA7-0A67A93A6A1F}" presName="accentRepeatNode" presStyleLbl="solidFgAcc1" presStyleIdx="4" presStyleCnt="6"/>
      <dgm:spPr/>
    </dgm:pt>
    <dgm:pt modelId="{DE2467F7-C8E6-48D1-8121-E5D9EBE93E8D}" type="pres">
      <dgm:prSet presAssocID="{289F2A8A-BAA4-4DE0-A0AE-1BE89BB50BAB}" presName="text_6" presStyleLbl="node1" presStyleIdx="5" presStyleCnt="6">
        <dgm:presLayoutVars>
          <dgm:bulletEnabled val="1"/>
        </dgm:presLayoutVars>
      </dgm:prSet>
      <dgm:spPr/>
    </dgm:pt>
    <dgm:pt modelId="{72681C58-7AA8-492F-8FD7-C17731048055}" type="pres">
      <dgm:prSet presAssocID="{289F2A8A-BAA4-4DE0-A0AE-1BE89BB50BAB}" presName="accent_6" presStyleCnt="0"/>
      <dgm:spPr/>
    </dgm:pt>
    <dgm:pt modelId="{9A3F37B3-98DC-4CB8-87F9-60BC8A210D83}" type="pres">
      <dgm:prSet presAssocID="{289F2A8A-BAA4-4DE0-A0AE-1BE89BB50BAB}" presName="accentRepeatNode" presStyleLbl="solidFgAcc1" presStyleIdx="5" presStyleCnt="6"/>
      <dgm:spPr/>
    </dgm:pt>
  </dgm:ptLst>
  <dgm:cxnLst>
    <dgm:cxn modelId="{7936BA1E-675A-4158-AE6D-20FF5AAC5BA6}" type="presOf" srcId="{BC81016B-2FFF-4D33-8860-FB9315D9B025}" destId="{697C7DE6-54D2-4584-A793-D69F32F6BE18}" srcOrd="0" destOrd="0" presId="urn:microsoft.com/office/officeart/2008/layout/VerticalCurvedList"/>
    <dgm:cxn modelId="{8D699F2B-7CA3-49EE-B60B-048011AF9ACF}" srcId="{DAA3B75C-308F-40E3-BEC0-EADFE3147A3C}" destId="{BC81016B-2FFF-4D33-8860-FB9315D9B025}" srcOrd="2" destOrd="0" parTransId="{28D756C7-DFA3-4C4A-8823-DBC0E00C253E}" sibTransId="{230E3470-E009-436A-9439-8C90C6C2F05F}"/>
    <dgm:cxn modelId="{A07D4E5E-4AF5-4289-9056-7C3949664BE7}" type="presOf" srcId="{DAA3B75C-308F-40E3-BEC0-EADFE3147A3C}" destId="{7574E723-73C0-4B27-BDA7-473AA628890F}" srcOrd="0" destOrd="0" presId="urn:microsoft.com/office/officeart/2008/layout/VerticalCurvedList"/>
    <dgm:cxn modelId="{B0890465-8AC8-415C-979C-13C5C3D2F9D0}" type="presOf" srcId="{572B7ECA-179F-4FFE-9DA7-0A67A93A6A1F}" destId="{26B215A5-97AA-497D-B834-CDCDEAA325EE}" srcOrd="0" destOrd="0" presId="urn:microsoft.com/office/officeart/2008/layout/VerticalCurvedList"/>
    <dgm:cxn modelId="{9AC66B6C-5B55-4436-8AB3-1A5428EBCB01}" srcId="{DAA3B75C-308F-40E3-BEC0-EADFE3147A3C}" destId="{E7F48142-F14E-42B9-89FB-BAEDDEA6F9AA}" srcOrd="1" destOrd="0" parTransId="{0320B150-2045-4DFB-8884-D9EBCAC6699E}" sibTransId="{AD2041FA-7951-4454-B05B-572A8DB95EE5}"/>
    <dgm:cxn modelId="{5D77DC4F-2467-4A8F-A6EC-CB752517200B}" type="presOf" srcId="{289F2A8A-BAA4-4DE0-A0AE-1BE89BB50BAB}" destId="{DE2467F7-C8E6-48D1-8121-E5D9EBE93E8D}" srcOrd="0" destOrd="0" presId="urn:microsoft.com/office/officeart/2008/layout/VerticalCurvedList"/>
    <dgm:cxn modelId="{51DAF673-20BD-487F-A4F2-D14A25E88D97}" type="presOf" srcId="{7FB09DD9-32EF-4E3B-A5F7-BAD777193EED}" destId="{41DEDD12-EAF6-40F2-A92E-0FF8038BD4D7}" srcOrd="0" destOrd="0" presId="urn:microsoft.com/office/officeart/2008/layout/VerticalCurvedList"/>
    <dgm:cxn modelId="{5D5D9655-E860-44A8-8134-BCA9A5F7B5D3}" srcId="{DAA3B75C-308F-40E3-BEC0-EADFE3147A3C}" destId="{572B7ECA-179F-4FFE-9DA7-0A67A93A6A1F}" srcOrd="4" destOrd="0" parTransId="{C42667F7-8ADC-4A70-8F5E-437C75250762}" sibTransId="{65AB0A08-85CB-4207-85FB-332805D2C932}"/>
    <dgm:cxn modelId="{B6F6217D-C9BB-49D7-BABE-0EA5C35470BB}" type="presOf" srcId="{1F058BFC-FEE2-46EA-964D-3E6FBC8BF30C}" destId="{6E366F49-F501-49F5-B318-6FFE7E9D5E2E}" srcOrd="0" destOrd="0" presId="urn:microsoft.com/office/officeart/2008/layout/VerticalCurvedList"/>
    <dgm:cxn modelId="{4975B080-10BF-4BC9-98DD-F96AE141475D}" srcId="{DAA3B75C-308F-40E3-BEC0-EADFE3147A3C}" destId="{289F2A8A-BAA4-4DE0-A0AE-1BE89BB50BAB}" srcOrd="5" destOrd="0" parTransId="{105F49A4-CC95-42DA-9828-AB789AD7C884}" sibTransId="{4BAB8027-554A-4284-B6C6-B2F2E68B33F3}"/>
    <dgm:cxn modelId="{C6A43EDB-A8C5-4BE4-94D7-F00445C8F092}" type="presOf" srcId="{E7F48142-F14E-42B9-89FB-BAEDDEA6F9AA}" destId="{506C5E9A-7185-459D-953C-8F0D6D468EFD}" srcOrd="0" destOrd="0" presId="urn:microsoft.com/office/officeart/2008/layout/VerticalCurvedList"/>
    <dgm:cxn modelId="{04BF0ADC-3520-4864-BFEB-4B50D241F267}" type="presOf" srcId="{B9C4D35C-23E1-4C54-9BE2-D88A81432D55}" destId="{F191FB51-D41D-471B-A36F-DD3F28D21445}" srcOrd="0" destOrd="0" presId="urn:microsoft.com/office/officeart/2008/layout/VerticalCurvedList"/>
    <dgm:cxn modelId="{8F46A6E6-D5C0-40E0-AFE5-53217D07994D}" srcId="{DAA3B75C-308F-40E3-BEC0-EADFE3147A3C}" destId="{1F058BFC-FEE2-46EA-964D-3E6FBC8BF30C}" srcOrd="0" destOrd="0" parTransId="{45ECC18E-47AA-47ED-9F75-A00B19C373A2}" sibTransId="{7FB09DD9-32EF-4E3B-A5F7-BAD777193EED}"/>
    <dgm:cxn modelId="{23A9AEF8-AFCB-4511-8BC2-CDBB64C3900D}" srcId="{DAA3B75C-308F-40E3-BEC0-EADFE3147A3C}" destId="{B9C4D35C-23E1-4C54-9BE2-D88A81432D55}" srcOrd="3" destOrd="0" parTransId="{96AE74D0-7EF4-45FB-8638-D76EB7F60B94}" sibTransId="{0618EE30-2980-4DC4-9607-9BE23950A7F4}"/>
    <dgm:cxn modelId="{B9153A5A-E62D-4C89-B894-096EAAB563F1}" type="presParOf" srcId="{7574E723-73C0-4B27-BDA7-473AA628890F}" destId="{A98BF581-7D92-4968-A727-91FB4A8B6867}" srcOrd="0" destOrd="0" presId="urn:microsoft.com/office/officeart/2008/layout/VerticalCurvedList"/>
    <dgm:cxn modelId="{866D6032-828C-449B-BC45-957E5247D41C}" type="presParOf" srcId="{A98BF581-7D92-4968-A727-91FB4A8B6867}" destId="{2E29ACEE-1908-4778-BC00-EB32B3E9DBD3}" srcOrd="0" destOrd="0" presId="urn:microsoft.com/office/officeart/2008/layout/VerticalCurvedList"/>
    <dgm:cxn modelId="{A1F226F2-5C29-4795-B6BD-21DAEE564BF8}" type="presParOf" srcId="{2E29ACEE-1908-4778-BC00-EB32B3E9DBD3}" destId="{25FF7BE6-D5E9-45A8-B056-0BFA29B2CB4A}" srcOrd="0" destOrd="0" presId="urn:microsoft.com/office/officeart/2008/layout/VerticalCurvedList"/>
    <dgm:cxn modelId="{D72E4B08-61A7-42CC-863B-875A15069C0A}" type="presParOf" srcId="{2E29ACEE-1908-4778-BC00-EB32B3E9DBD3}" destId="{41DEDD12-EAF6-40F2-A92E-0FF8038BD4D7}" srcOrd="1" destOrd="0" presId="urn:microsoft.com/office/officeart/2008/layout/VerticalCurvedList"/>
    <dgm:cxn modelId="{F36900DE-3D26-4FE9-A388-062D4DFA3FB6}" type="presParOf" srcId="{2E29ACEE-1908-4778-BC00-EB32B3E9DBD3}" destId="{B0D5B69A-0669-4952-973C-64CCDE2396AA}" srcOrd="2" destOrd="0" presId="urn:microsoft.com/office/officeart/2008/layout/VerticalCurvedList"/>
    <dgm:cxn modelId="{0BA3A302-CA73-438F-8CAE-572F343CCFA2}" type="presParOf" srcId="{2E29ACEE-1908-4778-BC00-EB32B3E9DBD3}" destId="{1F60FED8-6EE8-40CD-97A5-873E5457EB71}" srcOrd="3" destOrd="0" presId="urn:microsoft.com/office/officeart/2008/layout/VerticalCurvedList"/>
    <dgm:cxn modelId="{CA11DFD8-4BB4-4E39-9CE3-AAA64EB73519}" type="presParOf" srcId="{A98BF581-7D92-4968-A727-91FB4A8B6867}" destId="{6E366F49-F501-49F5-B318-6FFE7E9D5E2E}" srcOrd="1" destOrd="0" presId="urn:microsoft.com/office/officeart/2008/layout/VerticalCurvedList"/>
    <dgm:cxn modelId="{48C90991-197F-46BD-8AA9-76D1B84D52CF}" type="presParOf" srcId="{A98BF581-7D92-4968-A727-91FB4A8B6867}" destId="{5B4A8F9C-301D-485E-9477-A86F9284FEE3}" srcOrd="2" destOrd="0" presId="urn:microsoft.com/office/officeart/2008/layout/VerticalCurvedList"/>
    <dgm:cxn modelId="{EE6C5254-BF85-40B2-9E9A-5C4594E74CE9}" type="presParOf" srcId="{5B4A8F9C-301D-485E-9477-A86F9284FEE3}" destId="{9975DF25-0275-4B78-BAFD-3A84CEC7F6A0}" srcOrd="0" destOrd="0" presId="urn:microsoft.com/office/officeart/2008/layout/VerticalCurvedList"/>
    <dgm:cxn modelId="{A7AAEC7C-1DD6-483F-B6F6-30A4F20E1F08}" type="presParOf" srcId="{A98BF581-7D92-4968-A727-91FB4A8B6867}" destId="{506C5E9A-7185-459D-953C-8F0D6D468EFD}" srcOrd="3" destOrd="0" presId="urn:microsoft.com/office/officeart/2008/layout/VerticalCurvedList"/>
    <dgm:cxn modelId="{67F13A4A-F148-4D42-9D33-6060AB6C45E6}" type="presParOf" srcId="{A98BF581-7D92-4968-A727-91FB4A8B6867}" destId="{4F2D5D96-0E9C-48BD-B47F-F726EB7B9E3E}" srcOrd="4" destOrd="0" presId="urn:microsoft.com/office/officeart/2008/layout/VerticalCurvedList"/>
    <dgm:cxn modelId="{2568889D-4392-4BA4-886B-4AAD9698D373}" type="presParOf" srcId="{4F2D5D96-0E9C-48BD-B47F-F726EB7B9E3E}" destId="{142FCC8A-9798-4E17-AE56-B762B9A549C5}" srcOrd="0" destOrd="0" presId="urn:microsoft.com/office/officeart/2008/layout/VerticalCurvedList"/>
    <dgm:cxn modelId="{2BD74BAA-7F06-4E04-8EC4-5495E6045D6B}" type="presParOf" srcId="{A98BF581-7D92-4968-A727-91FB4A8B6867}" destId="{697C7DE6-54D2-4584-A793-D69F32F6BE18}" srcOrd="5" destOrd="0" presId="urn:microsoft.com/office/officeart/2008/layout/VerticalCurvedList"/>
    <dgm:cxn modelId="{B8F4D35B-9340-4A66-B552-44797FB4DBE0}" type="presParOf" srcId="{A98BF581-7D92-4968-A727-91FB4A8B6867}" destId="{1B2122FE-46B3-4B7A-8C33-F0851DF8945C}" srcOrd="6" destOrd="0" presId="urn:microsoft.com/office/officeart/2008/layout/VerticalCurvedList"/>
    <dgm:cxn modelId="{BBCEF860-FB4F-4B01-AAD6-CBEF1628181F}" type="presParOf" srcId="{1B2122FE-46B3-4B7A-8C33-F0851DF8945C}" destId="{2CE00D15-1DF3-4FB9-8269-CA11AB9BE7CB}" srcOrd="0" destOrd="0" presId="urn:microsoft.com/office/officeart/2008/layout/VerticalCurvedList"/>
    <dgm:cxn modelId="{9EBB01B3-C213-4057-9E20-3CBEC40D034A}" type="presParOf" srcId="{A98BF581-7D92-4968-A727-91FB4A8B6867}" destId="{F191FB51-D41D-471B-A36F-DD3F28D21445}" srcOrd="7" destOrd="0" presId="urn:microsoft.com/office/officeart/2008/layout/VerticalCurvedList"/>
    <dgm:cxn modelId="{7998250E-6216-488B-AB58-7BFDC04226FF}" type="presParOf" srcId="{A98BF581-7D92-4968-A727-91FB4A8B6867}" destId="{B571628B-FA27-49D4-955B-476AF8264F44}" srcOrd="8" destOrd="0" presId="urn:microsoft.com/office/officeart/2008/layout/VerticalCurvedList"/>
    <dgm:cxn modelId="{2770824F-791E-4958-AA5D-6EFF3B219DFB}" type="presParOf" srcId="{B571628B-FA27-49D4-955B-476AF8264F44}" destId="{6B7A64C7-3FBE-4A73-B943-BA7923FD7C0B}" srcOrd="0" destOrd="0" presId="urn:microsoft.com/office/officeart/2008/layout/VerticalCurvedList"/>
    <dgm:cxn modelId="{F4FF6D42-66C9-47B0-8781-A7BFD835BF0D}" type="presParOf" srcId="{A98BF581-7D92-4968-A727-91FB4A8B6867}" destId="{26B215A5-97AA-497D-B834-CDCDEAA325EE}" srcOrd="9" destOrd="0" presId="urn:microsoft.com/office/officeart/2008/layout/VerticalCurvedList"/>
    <dgm:cxn modelId="{4742B638-8B12-4BF9-86F7-10430D88CD4C}" type="presParOf" srcId="{A98BF581-7D92-4968-A727-91FB4A8B6867}" destId="{E1227120-8DB2-41AE-BBAB-323F7F27179A}" srcOrd="10" destOrd="0" presId="urn:microsoft.com/office/officeart/2008/layout/VerticalCurvedList"/>
    <dgm:cxn modelId="{9B642482-F23F-49CA-B807-558FAB233FD6}" type="presParOf" srcId="{E1227120-8DB2-41AE-BBAB-323F7F27179A}" destId="{01D95F6C-E543-45A6-824A-70224D940FF4}" srcOrd="0" destOrd="0" presId="urn:microsoft.com/office/officeart/2008/layout/VerticalCurvedList"/>
    <dgm:cxn modelId="{4D031E36-416D-41BB-95E7-236B0E897EF8}" type="presParOf" srcId="{A98BF581-7D92-4968-A727-91FB4A8B6867}" destId="{DE2467F7-C8E6-48D1-8121-E5D9EBE93E8D}" srcOrd="11" destOrd="0" presId="urn:microsoft.com/office/officeart/2008/layout/VerticalCurvedList"/>
    <dgm:cxn modelId="{72F1FEAD-D36C-4BE0-B211-68244E4CCD35}" type="presParOf" srcId="{A98BF581-7D92-4968-A727-91FB4A8B6867}" destId="{72681C58-7AA8-492F-8FD7-C17731048055}" srcOrd="12" destOrd="0" presId="urn:microsoft.com/office/officeart/2008/layout/VerticalCurvedList"/>
    <dgm:cxn modelId="{18C3DA93-3E7D-482F-816E-49C7249CA10F}" type="presParOf" srcId="{72681C58-7AA8-492F-8FD7-C17731048055}" destId="{9A3F37B3-98DC-4CB8-87F9-60BC8A210D83}" srcOrd="0" destOrd="0" presId="urn:microsoft.com/office/officeart/2008/layout/VerticalCurv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DD12-EAF6-40F2-A92E-0FF8038BD4D7}">
      <dsp:nvSpPr>
        <dsp:cNvPr id="0" name=""/>
        <dsp:cNvSpPr/>
      </dsp:nvSpPr>
      <dsp:spPr>
        <a:xfrm>
          <a:off x="-5185989" y="-796425"/>
          <a:ext cx="6191839" cy="6191839"/>
        </a:xfrm>
        <a:prstGeom prst="blockArc">
          <a:avLst>
            <a:gd name="adj1" fmla="val 18900000"/>
            <a:gd name="adj2" fmla="val 2700000"/>
            <a:gd name="adj3" fmla="val 349"/>
          </a:avLst>
        </a:prstGeom>
        <a:solidFill>
          <a:schemeClr val="tx2"/>
        </a:solid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02A822F2-049A-49A1-9681-04ADDAB1BE94}">
      <dsp:nvSpPr>
        <dsp:cNvPr id="0" name=""/>
        <dsp:cNvSpPr/>
      </dsp:nvSpPr>
      <dsp:spPr>
        <a:xfrm>
          <a:off x="370048" y="242182"/>
          <a:ext cx="4211340" cy="4841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Linear models</a:t>
          </a:r>
        </a:p>
      </dsp:txBody>
      <dsp:txXfrm>
        <a:off x="370048" y="242182"/>
        <a:ext cx="4211340" cy="484181"/>
      </dsp:txXfrm>
    </dsp:sp>
    <dsp:sp modelId="{9975DF25-0275-4B78-BAFD-3A84CEC7F6A0}">
      <dsp:nvSpPr>
        <dsp:cNvPr id="0" name=""/>
        <dsp:cNvSpPr/>
      </dsp:nvSpPr>
      <dsp:spPr>
        <a:xfrm>
          <a:off x="67435" y="181660"/>
          <a:ext cx="605226" cy="60522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CC778D-376C-4D2C-B3F4-E160872AB402}">
      <dsp:nvSpPr>
        <dsp:cNvPr id="0" name=""/>
        <dsp:cNvSpPr/>
      </dsp:nvSpPr>
      <dsp:spPr>
        <a:xfrm>
          <a:off x="768320" y="968362"/>
          <a:ext cx="3813068" cy="484181"/>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Generalised linear models</a:t>
          </a:r>
        </a:p>
      </dsp:txBody>
      <dsp:txXfrm>
        <a:off x="768320" y="968362"/>
        <a:ext cx="3813068" cy="484181"/>
      </dsp:txXfrm>
    </dsp:sp>
    <dsp:sp modelId="{142FCC8A-9798-4E17-AE56-B762B9A549C5}">
      <dsp:nvSpPr>
        <dsp:cNvPr id="0" name=""/>
        <dsp:cNvSpPr/>
      </dsp:nvSpPr>
      <dsp:spPr>
        <a:xfrm>
          <a:off x="465707" y="907840"/>
          <a:ext cx="605226" cy="605226"/>
        </a:xfrm>
        <a:prstGeom prst="ellipse">
          <a:avLst/>
        </a:prstGeom>
        <a:solidFill>
          <a:schemeClr val="lt1">
            <a:hueOff val="0"/>
            <a:satOff val="0"/>
            <a:lumOff val="0"/>
            <a:alphaOff val="0"/>
          </a:schemeClr>
        </a:solidFill>
        <a:ln w="25400" cap="flat" cmpd="sng" algn="ctr">
          <a:solidFill>
            <a:schemeClr val="accent2">
              <a:hueOff val="936304"/>
              <a:satOff val="-1168"/>
              <a:lumOff val="275"/>
              <a:alphaOff val="0"/>
            </a:schemeClr>
          </a:solidFill>
          <a:prstDash val="solid"/>
        </a:ln>
        <a:effectLst/>
      </dsp:spPr>
      <dsp:style>
        <a:lnRef idx="2">
          <a:scrgbClr r="0" g="0" b="0"/>
        </a:lnRef>
        <a:fillRef idx="1">
          <a:scrgbClr r="0" g="0" b="0"/>
        </a:fillRef>
        <a:effectRef idx="0">
          <a:scrgbClr r="0" g="0" b="0"/>
        </a:effectRef>
        <a:fontRef idx="minor"/>
      </dsp:style>
    </dsp:sp>
    <dsp:sp modelId="{98582CA4-A347-4C76-85D2-3770A06AA129}">
      <dsp:nvSpPr>
        <dsp:cNvPr id="0" name=""/>
        <dsp:cNvSpPr/>
      </dsp:nvSpPr>
      <dsp:spPr>
        <a:xfrm>
          <a:off x="950440" y="1694543"/>
          <a:ext cx="3630948" cy="484181"/>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Causal models</a:t>
          </a:r>
        </a:p>
      </dsp:txBody>
      <dsp:txXfrm>
        <a:off x="950440" y="1694543"/>
        <a:ext cx="3630948" cy="484181"/>
      </dsp:txXfrm>
    </dsp:sp>
    <dsp:sp modelId="{ADBD8BD1-32CC-40D8-9888-2A58FF530241}">
      <dsp:nvSpPr>
        <dsp:cNvPr id="0" name=""/>
        <dsp:cNvSpPr/>
      </dsp:nvSpPr>
      <dsp:spPr>
        <a:xfrm>
          <a:off x="647827" y="1634020"/>
          <a:ext cx="605226" cy="605226"/>
        </a:xfrm>
        <a:prstGeom prst="ellipse">
          <a:avLst/>
        </a:prstGeom>
        <a:solidFill>
          <a:schemeClr val="lt1">
            <a:hueOff val="0"/>
            <a:satOff val="0"/>
            <a:lumOff val="0"/>
            <a:alphaOff val="0"/>
          </a:schemeClr>
        </a:solidFill>
        <a:ln w="25400" cap="flat" cmpd="sng" algn="ctr">
          <a:solidFill>
            <a:schemeClr val="accent2">
              <a:hueOff val="1872608"/>
              <a:satOff val="-2336"/>
              <a:lumOff val="549"/>
              <a:alphaOff val="0"/>
            </a:schemeClr>
          </a:solidFill>
          <a:prstDash val="solid"/>
        </a:ln>
        <a:effectLst/>
      </dsp:spPr>
      <dsp:style>
        <a:lnRef idx="2">
          <a:scrgbClr r="0" g="0" b="0"/>
        </a:lnRef>
        <a:fillRef idx="1">
          <a:scrgbClr r="0" g="0" b="0"/>
        </a:fillRef>
        <a:effectRef idx="0">
          <a:scrgbClr r="0" g="0" b="0"/>
        </a:effectRef>
        <a:fontRef idx="minor"/>
      </dsp:style>
    </dsp:sp>
    <dsp:sp modelId="{3354126A-C762-4122-A35F-FDB8A500AA8D}">
      <dsp:nvSpPr>
        <dsp:cNvPr id="0" name=""/>
        <dsp:cNvSpPr/>
      </dsp:nvSpPr>
      <dsp:spPr>
        <a:xfrm>
          <a:off x="950440" y="2420263"/>
          <a:ext cx="3630948" cy="484181"/>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Interaction models</a:t>
          </a:r>
        </a:p>
      </dsp:txBody>
      <dsp:txXfrm>
        <a:off x="950440" y="2420263"/>
        <a:ext cx="3630948" cy="484181"/>
      </dsp:txXfrm>
    </dsp:sp>
    <dsp:sp modelId="{2CE00D15-1DF3-4FB9-8269-CA11AB9BE7CB}">
      <dsp:nvSpPr>
        <dsp:cNvPr id="0" name=""/>
        <dsp:cNvSpPr/>
      </dsp:nvSpPr>
      <dsp:spPr>
        <a:xfrm>
          <a:off x="647827" y="2359740"/>
          <a:ext cx="605226" cy="605226"/>
        </a:xfrm>
        <a:prstGeom prst="ellipse">
          <a:avLst/>
        </a:prstGeom>
        <a:solidFill>
          <a:schemeClr val="lt1">
            <a:hueOff val="0"/>
            <a:satOff val="0"/>
            <a:lumOff val="0"/>
            <a:alphaOff val="0"/>
          </a:schemeClr>
        </a:solidFill>
        <a:ln w="25400" cap="flat" cmpd="sng" algn="ctr">
          <a:solidFill>
            <a:schemeClr val="accent2">
              <a:hueOff val="2808911"/>
              <a:satOff val="-3503"/>
              <a:lumOff val="824"/>
              <a:alphaOff val="0"/>
            </a:schemeClr>
          </a:solidFill>
          <a:prstDash val="solid"/>
        </a:ln>
        <a:effectLst/>
      </dsp:spPr>
      <dsp:style>
        <a:lnRef idx="2">
          <a:scrgbClr r="0" g="0" b="0"/>
        </a:lnRef>
        <a:fillRef idx="1">
          <a:scrgbClr r="0" g="0" b="0"/>
        </a:fillRef>
        <a:effectRef idx="0">
          <a:scrgbClr r="0" g="0" b="0"/>
        </a:effectRef>
        <a:fontRef idx="minor"/>
      </dsp:style>
    </dsp:sp>
    <dsp:sp modelId="{2C7F370D-8E8B-4F2A-A6AB-13CD34E1E119}">
      <dsp:nvSpPr>
        <dsp:cNvPr id="0" name=""/>
        <dsp:cNvSpPr/>
      </dsp:nvSpPr>
      <dsp:spPr>
        <a:xfrm>
          <a:off x="768320" y="3146443"/>
          <a:ext cx="3813068" cy="484181"/>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Longitudinal models</a:t>
          </a:r>
        </a:p>
      </dsp:txBody>
      <dsp:txXfrm>
        <a:off x="768320" y="3146443"/>
        <a:ext cx="3813068" cy="484181"/>
      </dsp:txXfrm>
    </dsp:sp>
    <dsp:sp modelId="{DA6E1458-E578-4FC1-B3BA-20204A8ECF33}">
      <dsp:nvSpPr>
        <dsp:cNvPr id="0" name=""/>
        <dsp:cNvSpPr/>
      </dsp:nvSpPr>
      <dsp:spPr>
        <a:xfrm>
          <a:off x="465707" y="3085920"/>
          <a:ext cx="605226" cy="605226"/>
        </a:xfrm>
        <a:prstGeom prst="ellipse">
          <a:avLst/>
        </a:prstGeom>
        <a:solidFill>
          <a:schemeClr val="lt1">
            <a:hueOff val="0"/>
            <a:satOff val="0"/>
            <a:lumOff val="0"/>
            <a:alphaOff val="0"/>
          </a:schemeClr>
        </a:solidFill>
        <a:ln w="25400" cap="flat" cmpd="sng" algn="ctr">
          <a:solidFill>
            <a:schemeClr val="accent2">
              <a:hueOff val="3745215"/>
              <a:satOff val="-4671"/>
              <a:lumOff val="1098"/>
              <a:alphaOff val="0"/>
            </a:schemeClr>
          </a:solidFill>
          <a:prstDash val="solid"/>
        </a:ln>
        <a:effectLst/>
      </dsp:spPr>
      <dsp:style>
        <a:lnRef idx="2">
          <a:scrgbClr r="0" g="0" b="0"/>
        </a:lnRef>
        <a:fillRef idx="1">
          <a:scrgbClr r="0" g="0" b="0"/>
        </a:fillRef>
        <a:effectRef idx="0">
          <a:scrgbClr r="0" g="0" b="0"/>
        </a:effectRef>
        <a:fontRef idx="minor"/>
      </dsp:style>
    </dsp:sp>
    <dsp:sp modelId="{C068CD6D-6997-4036-8850-EB8F1A828D61}">
      <dsp:nvSpPr>
        <dsp:cNvPr id="0" name=""/>
        <dsp:cNvSpPr/>
      </dsp:nvSpPr>
      <dsp:spPr>
        <a:xfrm>
          <a:off x="370048" y="3872623"/>
          <a:ext cx="4211340" cy="484181"/>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Multilevel models</a:t>
          </a:r>
        </a:p>
      </dsp:txBody>
      <dsp:txXfrm>
        <a:off x="370048" y="3872623"/>
        <a:ext cx="4211340" cy="484181"/>
      </dsp:txXfrm>
    </dsp:sp>
    <dsp:sp modelId="{82AF5C52-F721-4C0A-BEC7-30CBE9DA0CDE}">
      <dsp:nvSpPr>
        <dsp:cNvPr id="0" name=""/>
        <dsp:cNvSpPr/>
      </dsp:nvSpPr>
      <dsp:spPr>
        <a:xfrm>
          <a:off x="67435" y="3812101"/>
          <a:ext cx="605226" cy="605226"/>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Application</a:t>
          </a:r>
        </a:p>
      </dsp:txBody>
      <dsp:txXfrm>
        <a:off x="572399" y="3770139"/>
        <a:ext cx="2970000" cy="119608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Application</a:t>
          </a:r>
        </a:p>
      </dsp:txBody>
      <dsp:txXfrm>
        <a:off x="572399" y="3770139"/>
        <a:ext cx="2970000" cy="119608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DD12-EAF6-40F2-A92E-0FF8038BD4D7}">
      <dsp:nvSpPr>
        <dsp:cNvPr id="0" name=""/>
        <dsp:cNvSpPr/>
      </dsp:nvSpPr>
      <dsp:spPr>
        <a:xfrm>
          <a:off x="-5169077" y="-549698"/>
          <a:ext cx="6155568" cy="6155568"/>
        </a:xfrm>
        <a:prstGeom prst="blockArc">
          <a:avLst>
            <a:gd name="adj1" fmla="val 18900000"/>
            <a:gd name="adj2" fmla="val 2700000"/>
            <a:gd name="adj3" fmla="val 351"/>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366F49-F501-49F5-B318-6FFE7E9D5E2E}">
      <dsp:nvSpPr>
        <dsp:cNvPr id="0" name=""/>
        <dsp:cNvSpPr/>
      </dsp:nvSpPr>
      <dsp:spPr>
        <a:xfrm>
          <a:off x="468595" y="457514"/>
          <a:ext cx="3122632" cy="48134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Linear models</a:t>
          </a:r>
        </a:p>
      </dsp:txBody>
      <dsp:txXfrm>
        <a:off x="468595" y="457514"/>
        <a:ext cx="3122632" cy="481340"/>
      </dsp:txXfrm>
    </dsp:sp>
    <dsp:sp modelId="{9975DF25-0275-4B78-BAFD-3A84CEC7F6A0}">
      <dsp:nvSpPr>
        <dsp:cNvPr id="0" name=""/>
        <dsp:cNvSpPr/>
      </dsp:nvSpPr>
      <dsp:spPr>
        <a:xfrm>
          <a:off x="67092" y="422679"/>
          <a:ext cx="601675" cy="601675"/>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6C5E9A-7185-459D-953C-8F0D6D468EFD}">
      <dsp:nvSpPr>
        <dsp:cNvPr id="0" name=""/>
        <dsp:cNvSpPr/>
      </dsp:nvSpPr>
      <dsp:spPr>
        <a:xfrm>
          <a:off x="763864" y="1204765"/>
          <a:ext cx="2830525" cy="481340"/>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Generalised linear models</a:t>
          </a:r>
        </a:p>
      </dsp:txBody>
      <dsp:txXfrm>
        <a:off x="763864" y="1204765"/>
        <a:ext cx="2830525" cy="481340"/>
      </dsp:txXfrm>
    </dsp:sp>
    <dsp:sp modelId="{142FCC8A-9798-4E17-AE56-B762B9A549C5}">
      <dsp:nvSpPr>
        <dsp:cNvPr id="0" name=""/>
        <dsp:cNvSpPr/>
      </dsp:nvSpPr>
      <dsp:spPr>
        <a:xfrm>
          <a:off x="463027" y="1144598"/>
          <a:ext cx="601675" cy="601675"/>
        </a:xfrm>
        <a:prstGeom prst="ellipse">
          <a:avLst/>
        </a:prstGeom>
        <a:solidFill>
          <a:schemeClr val="lt1">
            <a:hueOff val="0"/>
            <a:satOff val="0"/>
            <a:lumOff val="0"/>
            <a:alphaOff val="0"/>
          </a:schemeClr>
        </a:solidFill>
        <a:ln w="25400" cap="flat" cmpd="sng" algn="ctr">
          <a:solidFill>
            <a:schemeClr val="accent2">
              <a:hueOff val="936304"/>
              <a:satOff val="-1168"/>
              <a:lumOff val="275"/>
              <a:alphaOff val="0"/>
            </a:schemeClr>
          </a:solidFill>
          <a:prstDash val="solid"/>
        </a:ln>
        <a:effectLst/>
      </dsp:spPr>
      <dsp:style>
        <a:lnRef idx="2">
          <a:scrgbClr r="0" g="0" b="0"/>
        </a:lnRef>
        <a:fillRef idx="1">
          <a:scrgbClr r="0" g="0" b="0"/>
        </a:fillRef>
        <a:effectRef idx="0">
          <a:scrgbClr r="0" g="0" b="0"/>
        </a:effectRef>
        <a:fontRef idx="minor"/>
      </dsp:style>
    </dsp:sp>
    <dsp:sp modelId="{697C7DE6-54D2-4584-A793-D69F32F6BE18}">
      <dsp:nvSpPr>
        <dsp:cNvPr id="0" name=""/>
        <dsp:cNvSpPr/>
      </dsp:nvSpPr>
      <dsp:spPr>
        <a:xfrm>
          <a:off x="944916" y="1926684"/>
          <a:ext cx="2649473" cy="481340"/>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Interaction models</a:t>
          </a:r>
        </a:p>
      </dsp:txBody>
      <dsp:txXfrm>
        <a:off x="944916" y="1926684"/>
        <a:ext cx="2649473" cy="481340"/>
      </dsp:txXfrm>
    </dsp:sp>
    <dsp:sp modelId="{2CE00D15-1DF3-4FB9-8269-CA11AB9BE7CB}">
      <dsp:nvSpPr>
        <dsp:cNvPr id="0" name=""/>
        <dsp:cNvSpPr/>
      </dsp:nvSpPr>
      <dsp:spPr>
        <a:xfrm>
          <a:off x="644078" y="1866517"/>
          <a:ext cx="601675" cy="601675"/>
        </a:xfrm>
        <a:prstGeom prst="ellipse">
          <a:avLst/>
        </a:prstGeom>
        <a:solidFill>
          <a:schemeClr val="lt1">
            <a:hueOff val="0"/>
            <a:satOff val="0"/>
            <a:lumOff val="0"/>
            <a:alphaOff val="0"/>
          </a:schemeClr>
        </a:solidFill>
        <a:ln w="25400" cap="flat" cmpd="sng" algn="ctr">
          <a:solidFill>
            <a:schemeClr val="accent2">
              <a:hueOff val="1872608"/>
              <a:satOff val="-2336"/>
              <a:lumOff val="549"/>
              <a:alphaOff val="0"/>
            </a:schemeClr>
          </a:solidFill>
          <a:prstDash val="solid"/>
        </a:ln>
        <a:effectLst/>
      </dsp:spPr>
      <dsp:style>
        <a:lnRef idx="2">
          <a:scrgbClr r="0" g="0" b="0"/>
        </a:lnRef>
        <a:fillRef idx="1">
          <a:scrgbClr r="0" g="0" b="0"/>
        </a:fillRef>
        <a:effectRef idx="0">
          <a:scrgbClr r="0" g="0" b="0"/>
        </a:effectRef>
        <a:fontRef idx="minor"/>
      </dsp:style>
    </dsp:sp>
    <dsp:sp modelId="{F191FB51-D41D-471B-A36F-DD3F28D21445}">
      <dsp:nvSpPr>
        <dsp:cNvPr id="0" name=""/>
        <dsp:cNvSpPr/>
      </dsp:nvSpPr>
      <dsp:spPr>
        <a:xfrm>
          <a:off x="944916" y="2648146"/>
          <a:ext cx="2649473" cy="481340"/>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Causal models</a:t>
          </a:r>
        </a:p>
      </dsp:txBody>
      <dsp:txXfrm>
        <a:off x="944916" y="2648146"/>
        <a:ext cx="2649473" cy="481340"/>
      </dsp:txXfrm>
    </dsp:sp>
    <dsp:sp modelId="{6B7A64C7-3FBE-4A73-B943-BA7923FD7C0B}">
      <dsp:nvSpPr>
        <dsp:cNvPr id="0" name=""/>
        <dsp:cNvSpPr/>
      </dsp:nvSpPr>
      <dsp:spPr>
        <a:xfrm>
          <a:off x="644078" y="2587978"/>
          <a:ext cx="601675" cy="601675"/>
        </a:xfrm>
        <a:prstGeom prst="ellipse">
          <a:avLst/>
        </a:prstGeom>
        <a:solidFill>
          <a:schemeClr val="lt1">
            <a:hueOff val="0"/>
            <a:satOff val="0"/>
            <a:lumOff val="0"/>
            <a:alphaOff val="0"/>
          </a:schemeClr>
        </a:solidFill>
        <a:ln w="25400" cap="flat" cmpd="sng" algn="ctr">
          <a:solidFill>
            <a:schemeClr val="accent2">
              <a:hueOff val="2808911"/>
              <a:satOff val="-3503"/>
              <a:lumOff val="824"/>
              <a:alphaOff val="0"/>
            </a:schemeClr>
          </a:solidFill>
          <a:prstDash val="solid"/>
        </a:ln>
        <a:effectLst/>
      </dsp:spPr>
      <dsp:style>
        <a:lnRef idx="2">
          <a:scrgbClr r="0" g="0" b="0"/>
        </a:lnRef>
        <a:fillRef idx="1">
          <a:scrgbClr r="0" g="0" b="0"/>
        </a:fillRef>
        <a:effectRef idx="0">
          <a:scrgbClr r="0" g="0" b="0"/>
        </a:effectRef>
        <a:fontRef idx="minor"/>
      </dsp:style>
    </dsp:sp>
    <dsp:sp modelId="{26B215A5-97AA-497D-B834-CDCDEAA325EE}">
      <dsp:nvSpPr>
        <dsp:cNvPr id="0" name=""/>
        <dsp:cNvSpPr/>
      </dsp:nvSpPr>
      <dsp:spPr>
        <a:xfrm>
          <a:off x="763864" y="3370065"/>
          <a:ext cx="2830525" cy="481340"/>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Multilevel models</a:t>
          </a:r>
        </a:p>
      </dsp:txBody>
      <dsp:txXfrm>
        <a:off x="763864" y="3370065"/>
        <a:ext cx="2830525" cy="481340"/>
      </dsp:txXfrm>
    </dsp:sp>
    <dsp:sp modelId="{01D95F6C-E543-45A6-824A-70224D940FF4}">
      <dsp:nvSpPr>
        <dsp:cNvPr id="0" name=""/>
        <dsp:cNvSpPr/>
      </dsp:nvSpPr>
      <dsp:spPr>
        <a:xfrm>
          <a:off x="463027" y="3309897"/>
          <a:ext cx="601675" cy="601675"/>
        </a:xfrm>
        <a:prstGeom prst="ellipse">
          <a:avLst/>
        </a:prstGeom>
        <a:solidFill>
          <a:schemeClr val="lt1">
            <a:hueOff val="0"/>
            <a:satOff val="0"/>
            <a:lumOff val="0"/>
            <a:alphaOff val="0"/>
          </a:schemeClr>
        </a:solidFill>
        <a:ln w="25400" cap="flat" cmpd="sng" algn="ctr">
          <a:solidFill>
            <a:schemeClr val="accent2">
              <a:hueOff val="3745215"/>
              <a:satOff val="-4671"/>
              <a:lumOff val="1098"/>
              <a:alphaOff val="0"/>
            </a:schemeClr>
          </a:solidFill>
          <a:prstDash val="solid"/>
        </a:ln>
        <a:effectLst/>
      </dsp:spPr>
      <dsp:style>
        <a:lnRef idx="2">
          <a:scrgbClr r="0" g="0" b="0"/>
        </a:lnRef>
        <a:fillRef idx="1">
          <a:scrgbClr r="0" g="0" b="0"/>
        </a:fillRef>
        <a:effectRef idx="0">
          <a:scrgbClr r="0" g="0" b="0"/>
        </a:effectRef>
        <a:fontRef idx="minor"/>
      </dsp:style>
    </dsp:sp>
    <dsp:sp modelId="{DE2467F7-C8E6-48D1-8121-E5D9EBE93E8D}">
      <dsp:nvSpPr>
        <dsp:cNvPr id="0" name=""/>
        <dsp:cNvSpPr/>
      </dsp:nvSpPr>
      <dsp:spPr>
        <a:xfrm>
          <a:off x="367929" y="4091983"/>
          <a:ext cx="3226460" cy="481340"/>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Longitudinal models</a:t>
          </a:r>
        </a:p>
      </dsp:txBody>
      <dsp:txXfrm>
        <a:off x="367929" y="4091983"/>
        <a:ext cx="3226460" cy="481340"/>
      </dsp:txXfrm>
    </dsp:sp>
    <dsp:sp modelId="{9A3F37B3-98DC-4CB8-87F9-60BC8A210D83}">
      <dsp:nvSpPr>
        <dsp:cNvPr id="0" name=""/>
        <dsp:cNvSpPr/>
      </dsp:nvSpPr>
      <dsp:spPr>
        <a:xfrm>
          <a:off x="67092" y="4031816"/>
          <a:ext cx="601675" cy="601675"/>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DD12-EAF6-40F2-A92E-0FF8038BD4D7}">
      <dsp:nvSpPr>
        <dsp:cNvPr id="0" name=""/>
        <dsp:cNvSpPr/>
      </dsp:nvSpPr>
      <dsp:spPr>
        <a:xfrm>
          <a:off x="-5169077" y="-549698"/>
          <a:ext cx="6155568" cy="6155568"/>
        </a:xfrm>
        <a:prstGeom prst="blockArc">
          <a:avLst>
            <a:gd name="adj1" fmla="val 18900000"/>
            <a:gd name="adj2" fmla="val 2700000"/>
            <a:gd name="adj3" fmla="val 351"/>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366F49-F501-49F5-B318-6FFE7E9D5E2E}">
      <dsp:nvSpPr>
        <dsp:cNvPr id="0" name=""/>
        <dsp:cNvSpPr/>
      </dsp:nvSpPr>
      <dsp:spPr>
        <a:xfrm>
          <a:off x="468595" y="457514"/>
          <a:ext cx="3122632" cy="48134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Linear models</a:t>
          </a:r>
        </a:p>
      </dsp:txBody>
      <dsp:txXfrm>
        <a:off x="468595" y="457514"/>
        <a:ext cx="3122632" cy="481340"/>
      </dsp:txXfrm>
    </dsp:sp>
    <dsp:sp modelId="{9975DF25-0275-4B78-BAFD-3A84CEC7F6A0}">
      <dsp:nvSpPr>
        <dsp:cNvPr id="0" name=""/>
        <dsp:cNvSpPr/>
      </dsp:nvSpPr>
      <dsp:spPr>
        <a:xfrm>
          <a:off x="67092" y="422679"/>
          <a:ext cx="601675" cy="601675"/>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6C5E9A-7185-459D-953C-8F0D6D468EFD}">
      <dsp:nvSpPr>
        <dsp:cNvPr id="0" name=""/>
        <dsp:cNvSpPr/>
      </dsp:nvSpPr>
      <dsp:spPr>
        <a:xfrm>
          <a:off x="763864" y="1204765"/>
          <a:ext cx="2830525" cy="481340"/>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Generalised linear models</a:t>
          </a:r>
        </a:p>
      </dsp:txBody>
      <dsp:txXfrm>
        <a:off x="763864" y="1204765"/>
        <a:ext cx="2830525" cy="481340"/>
      </dsp:txXfrm>
    </dsp:sp>
    <dsp:sp modelId="{142FCC8A-9798-4E17-AE56-B762B9A549C5}">
      <dsp:nvSpPr>
        <dsp:cNvPr id="0" name=""/>
        <dsp:cNvSpPr/>
      </dsp:nvSpPr>
      <dsp:spPr>
        <a:xfrm>
          <a:off x="463027" y="1144598"/>
          <a:ext cx="601675" cy="601675"/>
        </a:xfrm>
        <a:prstGeom prst="ellipse">
          <a:avLst/>
        </a:prstGeom>
        <a:solidFill>
          <a:schemeClr val="lt1">
            <a:hueOff val="0"/>
            <a:satOff val="0"/>
            <a:lumOff val="0"/>
            <a:alphaOff val="0"/>
          </a:schemeClr>
        </a:solidFill>
        <a:ln w="25400" cap="flat" cmpd="sng" algn="ctr">
          <a:solidFill>
            <a:schemeClr val="accent2">
              <a:hueOff val="936304"/>
              <a:satOff val="-1168"/>
              <a:lumOff val="275"/>
              <a:alphaOff val="0"/>
            </a:schemeClr>
          </a:solidFill>
          <a:prstDash val="solid"/>
        </a:ln>
        <a:effectLst/>
      </dsp:spPr>
      <dsp:style>
        <a:lnRef idx="2">
          <a:scrgbClr r="0" g="0" b="0"/>
        </a:lnRef>
        <a:fillRef idx="1">
          <a:scrgbClr r="0" g="0" b="0"/>
        </a:fillRef>
        <a:effectRef idx="0">
          <a:scrgbClr r="0" g="0" b="0"/>
        </a:effectRef>
        <a:fontRef idx="minor"/>
      </dsp:style>
    </dsp:sp>
    <dsp:sp modelId="{697C7DE6-54D2-4584-A793-D69F32F6BE18}">
      <dsp:nvSpPr>
        <dsp:cNvPr id="0" name=""/>
        <dsp:cNvSpPr/>
      </dsp:nvSpPr>
      <dsp:spPr>
        <a:xfrm>
          <a:off x="944916" y="1926684"/>
          <a:ext cx="2649473" cy="481340"/>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Interaction models</a:t>
          </a:r>
        </a:p>
      </dsp:txBody>
      <dsp:txXfrm>
        <a:off x="944916" y="1926684"/>
        <a:ext cx="2649473" cy="481340"/>
      </dsp:txXfrm>
    </dsp:sp>
    <dsp:sp modelId="{2CE00D15-1DF3-4FB9-8269-CA11AB9BE7CB}">
      <dsp:nvSpPr>
        <dsp:cNvPr id="0" name=""/>
        <dsp:cNvSpPr/>
      </dsp:nvSpPr>
      <dsp:spPr>
        <a:xfrm>
          <a:off x="644078" y="1866517"/>
          <a:ext cx="601675" cy="601675"/>
        </a:xfrm>
        <a:prstGeom prst="ellipse">
          <a:avLst/>
        </a:prstGeom>
        <a:solidFill>
          <a:schemeClr val="lt1">
            <a:hueOff val="0"/>
            <a:satOff val="0"/>
            <a:lumOff val="0"/>
            <a:alphaOff val="0"/>
          </a:schemeClr>
        </a:solidFill>
        <a:ln w="25400" cap="flat" cmpd="sng" algn="ctr">
          <a:solidFill>
            <a:schemeClr val="accent2">
              <a:hueOff val="1872608"/>
              <a:satOff val="-2336"/>
              <a:lumOff val="549"/>
              <a:alphaOff val="0"/>
            </a:schemeClr>
          </a:solidFill>
          <a:prstDash val="solid"/>
        </a:ln>
        <a:effectLst/>
      </dsp:spPr>
      <dsp:style>
        <a:lnRef idx="2">
          <a:scrgbClr r="0" g="0" b="0"/>
        </a:lnRef>
        <a:fillRef idx="1">
          <a:scrgbClr r="0" g="0" b="0"/>
        </a:fillRef>
        <a:effectRef idx="0">
          <a:scrgbClr r="0" g="0" b="0"/>
        </a:effectRef>
        <a:fontRef idx="minor"/>
      </dsp:style>
    </dsp:sp>
    <dsp:sp modelId="{F191FB51-D41D-471B-A36F-DD3F28D21445}">
      <dsp:nvSpPr>
        <dsp:cNvPr id="0" name=""/>
        <dsp:cNvSpPr/>
      </dsp:nvSpPr>
      <dsp:spPr>
        <a:xfrm>
          <a:off x="944916" y="2648146"/>
          <a:ext cx="2649473" cy="481340"/>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Causal models</a:t>
          </a:r>
        </a:p>
      </dsp:txBody>
      <dsp:txXfrm>
        <a:off x="944916" y="2648146"/>
        <a:ext cx="2649473" cy="481340"/>
      </dsp:txXfrm>
    </dsp:sp>
    <dsp:sp modelId="{6B7A64C7-3FBE-4A73-B943-BA7923FD7C0B}">
      <dsp:nvSpPr>
        <dsp:cNvPr id="0" name=""/>
        <dsp:cNvSpPr/>
      </dsp:nvSpPr>
      <dsp:spPr>
        <a:xfrm>
          <a:off x="644078" y="2587978"/>
          <a:ext cx="601675" cy="601675"/>
        </a:xfrm>
        <a:prstGeom prst="ellipse">
          <a:avLst/>
        </a:prstGeom>
        <a:solidFill>
          <a:schemeClr val="lt1">
            <a:hueOff val="0"/>
            <a:satOff val="0"/>
            <a:lumOff val="0"/>
            <a:alphaOff val="0"/>
          </a:schemeClr>
        </a:solidFill>
        <a:ln w="25400" cap="flat" cmpd="sng" algn="ctr">
          <a:solidFill>
            <a:schemeClr val="accent2">
              <a:hueOff val="2808911"/>
              <a:satOff val="-3503"/>
              <a:lumOff val="824"/>
              <a:alphaOff val="0"/>
            </a:schemeClr>
          </a:solidFill>
          <a:prstDash val="solid"/>
        </a:ln>
        <a:effectLst/>
      </dsp:spPr>
      <dsp:style>
        <a:lnRef idx="2">
          <a:scrgbClr r="0" g="0" b="0"/>
        </a:lnRef>
        <a:fillRef idx="1">
          <a:scrgbClr r="0" g="0" b="0"/>
        </a:fillRef>
        <a:effectRef idx="0">
          <a:scrgbClr r="0" g="0" b="0"/>
        </a:effectRef>
        <a:fontRef idx="minor"/>
      </dsp:style>
    </dsp:sp>
    <dsp:sp modelId="{26B215A5-97AA-497D-B834-CDCDEAA325EE}">
      <dsp:nvSpPr>
        <dsp:cNvPr id="0" name=""/>
        <dsp:cNvSpPr/>
      </dsp:nvSpPr>
      <dsp:spPr>
        <a:xfrm>
          <a:off x="763864" y="3370065"/>
          <a:ext cx="2830525" cy="481340"/>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Multilevel models</a:t>
          </a:r>
        </a:p>
      </dsp:txBody>
      <dsp:txXfrm>
        <a:off x="763864" y="3370065"/>
        <a:ext cx="2830525" cy="481340"/>
      </dsp:txXfrm>
    </dsp:sp>
    <dsp:sp modelId="{01D95F6C-E543-45A6-824A-70224D940FF4}">
      <dsp:nvSpPr>
        <dsp:cNvPr id="0" name=""/>
        <dsp:cNvSpPr/>
      </dsp:nvSpPr>
      <dsp:spPr>
        <a:xfrm>
          <a:off x="463027" y="3309897"/>
          <a:ext cx="601675" cy="601675"/>
        </a:xfrm>
        <a:prstGeom prst="ellipse">
          <a:avLst/>
        </a:prstGeom>
        <a:solidFill>
          <a:schemeClr val="lt1">
            <a:hueOff val="0"/>
            <a:satOff val="0"/>
            <a:lumOff val="0"/>
            <a:alphaOff val="0"/>
          </a:schemeClr>
        </a:solidFill>
        <a:ln w="25400" cap="flat" cmpd="sng" algn="ctr">
          <a:solidFill>
            <a:schemeClr val="accent2">
              <a:hueOff val="3745215"/>
              <a:satOff val="-4671"/>
              <a:lumOff val="1098"/>
              <a:alphaOff val="0"/>
            </a:schemeClr>
          </a:solidFill>
          <a:prstDash val="solid"/>
        </a:ln>
        <a:effectLst/>
      </dsp:spPr>
      <dsp:style>
        <a:lnRef idx="2">
          <a:scrgbClr r="0" g="0" b="0"/>
        </a:lnRef>
        <a:fillRef idx="1">
          <a:scrgbClr r="0" g="0" b="0"/>
        </a:fillRef>
        <a:effectRef idx="0">
          <a:scrgbClr r="0" g="0" b="0"/>
        </a:effectRef>
        <a:fontRef idx="minor"/>
      </dsp:style>
    </dsp:sp>
    <dsp:sp modelId="{DE2467F7-C8E6-48D1-8121-E5D9EBE93E8D}">
      <dsp:nvSpPr>
        <dsp:cNvPr id="0" name=""/>
        <dsp:cNvSpPr/>
      </dsp:nvSpPr>
      <dsp:spPr>
        <a:xfrm>
          <a:off x="367929" y="4091983"/>
          <a:ext cx="3226460" cy="481340"/>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Longitudinal models</a:t>
          </a:r>
        </a:p>
      </dsp:txBody>
      <dsp:txXfrm>
        <a:off x="367929" y="4091983"/>
        <a:ext cx="3226460" cy="481340"/>
      </dsp:txXfrm>
    </dsp:sp>
    <dsp:sp modelId="{9A3F37B3-98DC-4CB8-87F9-60BC8A210D83}">
      <dsp:nvSpPr>
        <dsp:cNvPr id="0" name=""/>
        <dsp:cNvSpPr/>
      </dsp:nvSpPr>
      <dsp:spPr>
        <a:xfrm>
          <a:off x="67092" y="4031816"/>
          <a:ext cx="601675" cy="601675"/>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DD12-EAF6-40F2-A92E-0FF8038BD4D7}">
      <dsp:nvSpPr>
        <dsp:cNvPr id="0" name=""/>
        <dsp:cNvSpPr/>
      </dsp:nvSpPr>
      <dsp:spPr>
        <a:xfrm>
          <a:off x="-5169077" y="-549698"/>
          <a:ext cx="6155568" cy="6155568"/>
        </a:xfrm>
        <a:prstGeom prst="blockArc">
          <a:avLst>
            <a:gd name="adj1" fmla="val 18900000"/>
            <a:gd name="adj2" fmla="val 2700000"/>
            <a:gd name="adj3" fmla="val 351"/>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366F49-F501-49F5-B318-6FFE7E9D5E2E}">
      <dsp:nvSpPr>
        <dsp:cNvPr id="0" name=""/>
        <dsp:cNvSpPr/>
      </dsp:nvSpPr>
      <dsp:spPr>
        <a:xfrm>
          <a:off x="468595" y="457514"/>
          <a:ext cx="3122632" cy="48134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Linear models</a:t>
          </a:r>
        </a:p>
      </dsp:txBody>
      <dsp:txXfrm>
        <a:off x="468595" y="457514"/>
        <a:ext cx="3122632" cy="481340"/>
      </dsp:txXfrm>
    </dsp:sp>
    <dsp:sp modelId="{9975DF25-0275-4B78-BAFD-3A84CEC7F6A0}">
      <dsp:nvSpPr>
        <dsp:cNvPr id="0" name=""/>
        <dsp:cNvSpPr/>
      </dsp:nvSpPr>
      <dsp:spPr>
        <a:xfrm>
          <a:off x="67092" y="422679"/>
          <a:ext cx="601675" cy="601675"/>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6C5E9A-7185-459D-953C-8F0D6D468EFD}">
      <dsp:nvSpPr>
        <dsp:cNvPr id="0" name=""/>
        <dsp:cNvSpPr/>
      </dsp:nvSpPr>
      <dsp:spPr>
        <a:xfrm>
          <a:off x="763864" y="1204765"/>
          <a:ext cx="2830525" cy="481340"/>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Generalised linear models</a:t>
          </a:r>
        </a:p>
      </dsp:txBody>
      <dsp:txXfrm>
        <a:off x="763864" y="1204765"/>
        <a:ext cx="2830525" cy="481340"/>
      </dsp:txXfrm>
    </dsp:sp>
    <dsp:sp modelId="{142FCC8A-9798-4E17-AE56-B762B9A549C5}">
      <dsp:nvSpPr>
        <dsp:cNvPr id="0" name=""/>
        <dsp:cNvSpPr/>
      </dsp:nvSpPr>
      <dsp:spPr>
        <a:xfrm>
          <a:off x="463027" y="1144598"/>
          <a:ext cx="601675" cy="601675"/>
        </a:xfrm>
        <a:prstGeom prst="ellipse">
          <a:avLst/>
        </a:prstGeom>
        <a:solidFill>
          <a:schemeClr val="lt1">
            <a:hueOff val="0"/>
            <a:satOff val="0"/>
            <a:lumOff val="0"/>
            <a:alphaOff val="0"/>
          </a:schemeClr>
        </a:solidFill>
        <a:ln w="25400" cap="flat" cmpd="sng" algn="ctr">
          <a:solidFill>
            <a:schemeClr val="accent2">
              <a:hueOff val="936304"/>
              <a:satOff val="-1168"/>
              <a:lumOff val="275"/>
              <a:alphaOff val="0"/>
            </a:schemeClr>
          </a:solidFill>
          <a:prstDash val="solid"/>
        </a:ln>
        <a:effectLst/>
      </dsp:spPr>
      <dsp:style>
        <a:lnRef idx="2">
          <a:scrgbClr r="0" g="0" b="0"/>
        </a:lnRef>
        <a:fillRef idx="1">
          <a:scrgbClr r="0" g="0" b="0"/>
        </a:fillRef>
        <a:effectRef idx="0">
          <a:scrgbClr r="0" g="0" b="0"/>
        </a:effectRef>
        <a:fontRef idx="minor"/>
      </dsp:style>
    </dsp:sp>
    <dsp:sp modelId="{697C7DE6-54D2-4584-A793-D69F32F6BE18}">
      <dsp:nvSpPr>
        <dsp:cNvPr id="0" name=""/>
        <dsp:cNvSpPr/>
      </dsp:nvSpPr>
      <dsp:spPr>
        <a:xfrm>
          <a:off x="944916" y="1926684"/>
          <a:ext cx="2649473" cy="481340"/>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Interaction models</a:t>
          </a:r>
        </a:p>
      </dsp:txBody>
      <dsp:txXfrm>
        <a:off x="944916" y="1926684"/>
        <a:ext cx="2649473" cy="481340"/>
      </dsp:txXfrm>
    </dsp:sp>
    <dsp:sp modelId="{2CE00D15-1DF3-4FB9-8269-CA11AB9BE7CB}">
      <dsp:nvSpPr>
        <dsp:cNvPr id="0" name=""/>
        <dsp:cNvSpPr/>
      </dsp:nvSpPr>
      <dsp:spPr>
        <a:xfrm>
          <a:off x="644078" y="1866517"/>
          <a:ext cx="601675" cy="601675"/>
        </a:xfrm>
        <a:prstGeom prst="ellipse">
          <a:avLst/>
        </a:prstGeom>
        <a:solidFill>
          <a:schemeClr val="lt1">
            <a:hueOff val="0"/>
            <a:satOff val="0"/>
            <a:lumOff val="0"/>
            <a:alphaOff val="0"/>
          </a:schemeClr>
        </a:solidFill>
        <a:ln w="25400" cap="flat" cmpd="sng" algn="ctr">
          <a:solidFill>
            <a:schemeClr val="accent2">
              <a:hueOff val="1872608"/>
              <a:satOff val="-2336"/>
              <a:lumOff val="549"/>
              <a:alphaOff val="0"/>
            </a:schemeClr>
          </a:solidFill>
          <a:prstDash val="solid"/>
        </a:ln>
        <a:effectLst/>
      </dsp:spPr>
      <dsp:style>
        <a:lnRef idx="2">
          <a:scrgbClr r="0" g="0" b="0"/>
        </a:lnRef>
        <a:fillRef idx="1">
          <a:scrgbClr r="0" g="0" b="0"/>
        </a:fillRef>
        <a:effectRef idx="0">
          <a:scrgbClr r="0" g="0" b="0"/>
        </a:effectRef>
        <a:fontRef idx="minor"/>
      </dsp:style>
    </dsp:sp>
    <dsp:sp modelId="{F191FB51-D41D-471B-A36F-DD3F28D21445}">
      <dsp:nvSpPr>
        <dsp:cNvPr id="0" name=""/>
        <dsp:cNvSpPr/>
      </dsp:nvSpPr>
      <dsp:spPr>
        <a:xfrm>
          <a:off x="944916" y="2648146"/>
          <a:ext cx="2649473" cy="481340"/>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Causal models</a:t>
          </a:r>
        </a:p>
      </dsp:txBody>
      <dsp:txXfrm>
        <a:off x="944916" y="2648146"/>
        <a:ext cx="2649473" cy="481340"/>
      </dsp:txXfrm>
    </dsp:sp>
    <dsp:sp modelId="{6B7A64C7-3FBE-4A73-B943-BA7923FD7C0B}">
      <dsp:nvSpPr>
        <dsp:cNvPr id="0" name=""/>
        <dsp:cNvSpPr/>
      </dsp:nvSpPr>
      <dsp:spPr>
        <a:xfrm>
          <a:off x="644078" y="2587978"/>
          <a:ext cx="601675" cy="601675"/>
        </a:xfrm>
        <a:prstGeom prst="ellipse">
          <a:avLst/>
        </a:prstGeom>
        <a:solidFill>
          <a:schemeClr val="lt1">
            <a:hueOff val="0"/>
            <a:satOff val="0"/>
            <a:lumOff val="0"/>
            <a:alphaOff val="0"/>
          </a:schemeClr>
        </a:solidFill>
        <a:ln w="25400" cap="flat" cmpd="sng" algn="ctr">
          <a:solidFill>
            <a:schemeClr val="accent2">
              <a:hueOff val="2808911"/>
              <a:satOff val="-3503"/>
              <a:lumOff val="824"/>
              <a:alphaOff val="0"/>
            </a:schemeClr>
          </a:solidFill>
          <a:prstDash val="solid"/>
        </a:ln>
        <a:effectLst/>
      </dsp:spPr>
      <dsp:style>
        <a:lnRef idx="2">
          <a:scrgbClr r="0" g="0" b="0"/>
        </a:lnRef>
        <a:fillRef idx="1">
          <a:scrgbClr r="0" g="0" b="0"/>
        </a:fillRef>
        <a:effectRef idx="0">
          <a:scrgbClr r="0" g="0" b="0"/>
        </a:effectRef>
        <a:fontRef idx="minor"/>
      </dsp:style>
    </dsp:sp>
    <dsp:sp modelId="{26B215A5-97AA-497D-B834-CDCDEAA325EE}">
      <dsp:nvSpPr>
        <dsp:cNvPr id="0" name=""/>
        <dsp:cNvSpPr/>
      </dsp:nvSpPr>
      <dsp:spPr>
        <a:xfrm>
          <a:off x="763864" y="3370065"/>
          <a:ext cx="2830525" cy="481340"/>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Multilevel models</a:t>
          </a:r>
        </a:p>
      </dsp:txBody>
      <dsp:txXfrm>
        <a:off x="763864" y="3370065"/>
        <a:ext cx="2830525" cy="481340"/>
      </dsp:txXfrm>
    </dsp:sp>
    <dsp:sp modelId="{01D95F6C-E543-45A6-824A-70224D940FF4}">
      <dsp:nvSpPr>
        <dsp:cNvPr id="0" name=""/>
        <dsp:cNvSpPr/>
      </dsp:nvSpPr>
      <dsp:spPr>
        <a:xfrm>
          <a:off x="463027" y="3309897"/>
          <a:ext cx="601675" cy="601675"/>
        </a:xfrm>
        <a:prstGeom prst="ellipse">
          <a:avLst/>
        </a:prstGeom>
        <a:solidFill>
          <a:schemeClr val="lt1">
            <a:hueOff val="0"/>
            <a:satOff val="0"/>
            <a:lumOff val="0"/>
            <a:alphaOff val="0"/>
          </a:schemeClr>
        </a:solidFill>
        <a:ln w="25400" cap="flat" cmpd="sng" algn="ctr">
          <a:solidFill>
            <a:schemeClr val="accent2">
              <a:hueOff val="3745215"/>
              <a:satOff val="-4671"/>
              <a:lumOff val="1098"/>
              <a:alphaOff val="0"/>
            </a:schemeClr>
          </a:solidFill>
          <a:prstDash val="solid"/>
        </a:ln>
        <a:effectLst/>
      </dsp:spPr>
      <dsp:style>
        <a:lnRef idx="2">
          <a:scrgbClr r="0" g="0" b="0"/>
        </a:lnRef>
        <a:fillRef idx="1">
          <a:scrgbClr r="0" g="0" b="0"/>
        </a:fillRef>
        <a:effectRef idx="0">
          <a:scrgbClr r="0" g="0" b="0"/>
        </a:effectRef>
        <a:fontRef idx="minor"/>
      </dsp:style>
    </dsp:sp>
    <dsp:sp modelId="{DE2467F7-C8E6-48D1-8121-E5D9EBE93E8D}">
      <dsp:nvSpPr>
        <dsp:cNvPr id="0" name=""/>
        <dsp:cNvSpPr/>
      </dsp:nvSpPr>
      <dsp:spPr>
        <a:xfrm>
          <a:off x="367929" y="4091983"/>
          <a:ext cx="3226460" cy="481340"/>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064" tIns="43180" rIns="43180" bIns="43180" numCol="1" spcCol="1270" anchor="ctr" anchorCtr="0">
          <a:noAutofit/>
        </a:bodyPr>
        <a:lstStyle/>
        <a:p>
          <a:pPr marL="0" lvl="0" indent="0" algn="l" defTabSz="755650">
            <a:lnSpc>
              <a:spcPct val="90000"/>
            </a:lnSpc>
            <a:spcBef>
              <a:spcPct val="0"/>
            </a:spcBef>
            <a:spcAft>
              <a:spcPct val="35000"/>
            </a:spcAft>
            <a:buNone/>
          </a:pPr>
          <a:r>
            <a:rPr lang="en-GB" sz="1700" kern="1200" dirty="0"/>
            <a:t>Longitudinal models</a:t>
          </a:r>
        </a:p>
      </dsp:txBody>
      <dsp:txXfrm>
        <a:off x="367929" y="4091983"/>
        <a:ext cx="3226460" cy="481340"/>
      </dsp:txXfrm>
    </dsp:sp>
    <dsp:sp modelId="{9A3F37B3-98DC-4CB8-87F9-60BC8A210D83}">
      <dsp:nvSpPr>
        <dsp:cNvPr id="0" name=""/>
        <dsp:cNvSpPr/>
      </dsp:nvSpPr>
      <dsp:spPr>
        <a:xfrm>
          <a:off x="67092" y="4031816"/>
          <a:ext cx="601675" cy="601675"/>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E88A0A-43EF-4263-B080-1E5296C99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4720280-E3CF-6FE0-4F7A-5C183C000A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B11A1E-97DB-438E-853B-6029A4A723B2}" type="datetimeFigureOut">
              <a:rPr lang="en-GB" smtClean="0"/>
              <a:t>04/02/2025</a:t>
            </a:fld>
            <a:endParaRPr lang="en-GB"/>
          </a:p>
        </p:txBody>
      </p:sp>
      <p:sp>
        <p:nvSpPr>
          <p:cNvPr id="4" name="Footer Placeholder 3">
            <a:extLst>
              <a:ext uri="{FF2B5EF4-FFF2-40B4-BE49-F238E27FC236}">
                <a16:creationId xmlns:a16="http://schemas.microsoft.com/office/drawing/2014/main" id="{B6995BAD-BA4A-4322-2C79-F18C0410C8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24235E0-B76E-9E4A-B3B9-7E9061880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CE66C-BB99-4E25-BF24-72AA1B146C89}" type="slidenum">
              <a:rPr lang="en-GB" smtClean="0"/>
              <a:t>‹#›</a:t>
            </a:fld>
            <a:endParaRPr lang="en-GB"/>
          </a:p>
        </p:txBody>
      </p:sp>
    </p:spTree>
    <p:extLst>
      <p:ext uri="{BB962C8B-B14F-4D97-AF65-F5344CB8AC3E}">
        <p14:creationId xmlns:p14="http://schemas.microsoft.com/office/powerpoint/2010/main" val="1988576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F0FA7-FF4B-4851-B3E3-D6FBE6D0A750}" type="datetimeFigureOut">
              <a:rPr lang="en-GB" smtClean="0"/>
              <a:t>04/02/2025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649E1-B49B-4EB2-8824-C1420F95C67C}" type="slidenum">
              <a:rPr lang="en-GB" smtClean="0"/>
              <a:t>‹#›</a:t>
            </a:fld>
            <a:endParaRPr lang="en-GB"/>
          </a:p>
        </p:txBody>
      </p:sp>
    </p:spTree>
    <p:extLst>
      <p:ext uri="{BB962C8B-B14F-4D97-AF65-F5344CB8AC3E}">
        <p14:creationId xmlns:p14="http://schemas.microsoft.com/office/powerpoint/2010/main" val="310416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a:t>
            </a:fld>
            <a:endParaRPr lang="en-GB"/>
          </a:p>
        </p:txBody>
      </p:sp>
    </p:spTree>
    <p:extLst>
      <p:ext uri="{BB962C8B-B14F-4D97-AF65-F5344CB8AC3E}">
        <p14:creationId xmlns:p14="http://schemas.microsoft.com/office/powerpoint/2010/main" val="32963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Georgia" panose="02040502050405020303" pitchFamily="18" charset="0"/>
              </a:rPr>
              <a:t>The simplest linear regression model is the following, with a single predictor and a slope and intercept coefficient, and normally distributed noise. This model can be written using standard regression notation as</a:t>
            </a:r>
            <a:r>
              <a:rPr lang="en-GB" b="0" i="0" dirty="0">
                <a:solidFill>
                  <a:srgbClr val="333333"/>
                </a:solidFill>
                <a:effectLst/>
                <a:latin typeface="MJXc-TeX-math-I"/>
              </a:rPr>
              <a:t> (1). </a:t>
            </a:r>
            <a:r>
              <a:rPr lang="en-GB"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function implements linear regression using least squares estimation and its formula looks like (4).</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11</a:t>
            </a:fld>
            <a:endParaRPr lang="en-GB"/>
          </a:p>
        </p:txBody>
      </p:sp>
    </p:spTree>
    <p:extLst>
      <p:ext uri="{BB962C8B-B14F-4D97-AF65-F5344CB8AC3E}">
        <p14:creationId xmlns:p14="http://schemas.microsoft.com/office/powerpoint/2010/main" val="1025710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Georgia" panose="02040502050405020303" pitchFamily="18" charset="0"/>
              </a:rPr>
              <a:t>The simplest linear regression model is the following, with a single predictor and a slope and intercept coefficient, and normally distributed noise. This model can be written using standard regression notation as</a:t>
            </a:r>
            <a:r>
              <a:rPr lang="en-GB" b="0" i="0" dirty="0">
                <a:solidFill>
                  <a:srgbClr val="333333"/>
                </a:solidFill>
                <a:effectLst/>
                <a:latin typeface="MJXc-TeX-math-I"/>
              </a:rPr>
              <a:t> (1). </a:t>
            </a:r>
            <a:r>
              <a:rPr lang="en-GB"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function implements linear regression using least squares estimation and its formula looks like (4).</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12</a:t>
            </a:fld>
            <a:endParaRPr lang="en-GB"/>
          </a:p>
        </p:txBody>
      </p:sp>
    </p:spTree>
    <p:extLst>
      <p:ext uri="{BB962C8B-B14F-4D97-AF65-F5344CB8AC3E}">
        <p14:creationId xmlns:p14="http://schemas.microsoft.com/office/powerpoint/2010/main" val="187813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13</a:t>
            </a:fld>
            <a:endParaRPr lang="en-GB"/>
          </a:p>
        </p:txBody>
      </p:sp>
    </p:spTree>
    <p:extLst>
      <p:ext uri="{BB962C8B-B14F-4D97-AF65-F5344CB8AC3E}">
        <p14:creationId xmlns:p14="http://schemas.microsoft.com/office/powerpoint/2010/main" val="114766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14</a:t>
            </a:fld>
            <a:endParaRPr lang="en-GB"/>
          </a:p>
        </p:txBody>
      </p:sp>
    </p:spTree>
    <p:extLst>
      <p:ext uri="{BB962C8B-B14F-4D97-AF65-F5344CB8AC3E}">
        <p14:creationId xmlns:p14="http://schemas.microsoft.com/office/powerpoint/2010/main" val="3952770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15</a:t>
            </a:fld>
            <a:endParaRPr lang="en-GB"/>
          </a:p>
        </p:txBody>
      </p:sp>
    </p:spTree>
    <p:extLst>
      <p:ext uri="{BB962C8B-B14F-4D97-AF65-F5344CB8AC3E}">
        <p14:creationId xmlns:p14="http://schemas.microsoft.com/office/powerpoint/2010/main" val="2197669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16</a:t>
            </a:fld>
            <a:endParaRPr lang="en-GB"/>
          </a:p>
        </p:txBody>
      </p:sp>
    </p:spTree>
    <p:extLst>
      <p:ext uri="{BB962C8B-B14F-4D97-AF65-F5344CB8AC3E}">
        <p14:creationId xmlns:p14="http://schemas.microsoft.com/office/powerpoint/2010/main" val="3855478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17</a:t>
            </a:fld>
            <a:endParaRPr lang="en-GB"/>
          </a:p>
        </p:txBody>
      </p:sp>
    </p:spTree>
    <p:extLst>
      <p:ext uri="{BB962C8B-B14F-4D97-AF65-F5344CB8AC3E}">
        <p14:creationId xmlns:p14="http://schemas.microsoft.com/office/powerpoint/2010/main" val="96645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18</a:t>
            </a:fld>
            <a:endParaRPr lang="en-GB"/>
          </a:p>
        </p:txBody>
      </p:sp>
    </p:spTree>
    <p:extLst>
      <p:ext uri="{BB962C8B-B14F-4D97-AF65-F5344CB8AC3E}">
        <p14:creationId xmlns:p14="http://schemas.microsoft.com/office/powerpoint/2010/main" val="343193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19</a:t>
            </a:fld>
            <a:endParaRPr lang="en-GB"/>
          </a:p>
        </p:txBody>
      </p:sp>
    </p:spTree>
    <p:extLst>
      <p:ext uri="{BB962C8B-B14F-4D97-AF65-F5344CB8AC3E}">
        <p14:creationId xmlns:p14="http://schemas.microsoft.com/office/powerpoint/2010/main" val="1962610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20</a:t>
            </a:fld>
            <a:endParaRPr lang="en-GB"/>
          </a:p>
        </p:txBody>
      </p:sp>
    </p:spTree>
    <p:extLst>
      <p:ext uri="{BB962C8B-B14F-4D97-AF65-F5344CB8AC3E}">
        <p14:creationId xmlns:p14="http://schemas.microsoft.com/office/powerpoint/2010/main" val="463913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a:t>
            </a:fld>
            <a:endParaRPr lang="en-GB"/>
          </a:p>
        </p:txBody>
      </p:sp>
    </p:spTree>
    <p:extLst>
      <p:ext uri="{BB962C8B-B14F-4D97-AF65-F5344CB8AC3E}">
        <p14:creationId xmlns:p14="http://schemas.microsoft.com/office/powerpoint/2010/main" val="2667802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21</a:t>
            </a:fld>
            <a:endParaRPr lang="en-GB"/>
          </a:p>
        </p:txBody>
      </p:sp>
    </p:spTree>
    <p:extLst>
      <p:ext uri="{BB962C8B-B14F-4D97-AF65-F5344CB8AC3E}">
        <p14:creationId xmlns:p14="http://schemas.microsoft.com/office/powerpoint/2010/main" val="3251515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22</a:t>
            </a:fld>
            <a:endParaRPr lang="en-GB"/>
          </a:p>
        </p:txBody>
      </p:sp>
    </p:spTree>
    <p:extLst>
      <p:ext uri="{BB962C8B-B14F-4D97-AF65-F5344CB8AC3E}">
        <p14:creationId xmlns:p14="http://schemas.microsoft.com/office/powerpoint/2010/main" val="3790421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23</a:t>
            </a:fld>
            <a:endParaRPr lang="en-GB"/>
          </a:p>
        </p:txBody>
      </p:sp>
    </p:spTree>
    <p:extLst>
      <p:ext uri="{BB962C8B-B14F-4D97-AF65-F5344CB8AC3E}">
        <p14:creationId xmlns:p14="http://schemas.microsoft.com/office/powerpoint/2010/main" val="162751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24</a:t>
            </a:fld>
            <a:endParaRPr lang="en-GB"/>
          </a:p>
        </p:txBody>
      </p:sp>
    </p:spTree>
    <p:extLst>
      <p:ext uri="{BB962C8B-B14F-4D97-AF65-F5344CB8AC3E}">
        <p14:creationId xmlns:p14="http://schemas.microsoft.com/office/powerpoint/2010/main" val="3712544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25</a:t>
            </a:fld>
            <a:endParaRPr lang="en-GB"/>
          </a:p>
        </p:txBody>
      </p:sp>
    </p:spTree>
    <p:extLst>
      <p:ext uri="{BB962C8B-B14F-4D97-AF65-F5344CB8AC3E}">
        <p14:creationId xmlns:p14="http://schemas.microsoft.com/office/powerpoint/2010/main" val="4206572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26</a:t>
            </a:fld>
            <a:endParaRPr lang="en-GB"/>
          </a:p>
        </p:txBody>
      </p:sp>
    </p:spTree>
    <p:extLst>
      <p:ext uri="{BB962C8B-B14F-4D97-AF65-F5344CB8AC3E}">
        <p14:creationId xmlns:p14="http://schemas.microsoft.com/office/powerpoint/2010/main" val="3649356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27</a:t>
            </a:fld>
            <a:endParaRPr lang="en-GB"/>
          </a:p>
        </p:txBody>
      </p:sp>
    </p:spTree>
    <p:extLst>
      <p:ext uri="{BB962C8B-B14F-4D97-AF65-F5344CB8AC3E}">
        <p14:creationId xmlns:p14="http://schemas.microsoft.com/office/powerpoint/2010/main" val="1470967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28</a:t>
            </a:fld>
            <a:endParaRPr lang="en-GB"/>
          </a:p>
        </p:txBody>
      </p:sp>
    </p:spTree>
    <p:extLst>
      <p:ext uri="{BB962C8B-B14F-4D97-AF65-F5344CB8AC3E}">
        <p14:creationId xmlns:p14="http://schemas.microsoft.com/office/powerpoint/2010/main" val="2946977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29</a:t>
            </a:fld>
            <a:endParaRPr lang="en-GB"/>
          </a:p>
        </p:txBody>
      </p:sp>
    </p:spTree>
    <p:extLst>
      <p:ext uri="{BB962C8B-B14F-4D97-AF65-F5344CB8AC3E}">
        <p14:creationId xmlns:p14="http://schemas.microsoft.com/office/powerpoint/2010/main" val="1652253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30</a:t>
            </a:fld>
            <a:endParaRPr lang="en-GB"/>
          </a:p>
        </p:txBody>
      </p:sp>
    </p:spTree>
    <p:extLst>
      <p:ext uri="{BB962C8B-B14F-4D97-AF65-F5344CB8AC3E}">
        <p14:creationId xmlns:p14="http://schemas.microsoft.com/office/powerpoint/2010/main" val="3343714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Georgia" panose="02040502050405020303" pitchFamily="18" charset="0"/>
              </a:rPr>
              <a:t>Let’s see what that actually means.</a:t>
            </a:r>
          </a:p>
          <a:p>
            <a:pPr algn="l"/>
            <a:r>
              <a:rPr lang="en-GB"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b="0" i="0" dirty="0">
                <a:solidFill>
                  <a:srgbClr val="333333"/>
                </a:solidFill>
                <a:effectLst/>
                <a:latin typeface="MJXc-TeX-math-I"/>
              </a:rPr>
              <a:t> (1). </a:t>
            </a:r>
            <a:r>
              <a:rPr lang="en-GB"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function implements linear regression using least squares estimation and its formula looks like (4). The </a:t>
            </a:r>
            <a:r>
              <a:rPr lang="en-GB" b="0" i="0" dirty="0" err="1">
                <a:solidFill>
                  <a:srgbClr val="333333"/>
                </a:solidFill>
                <a:effectLst/>
                <a:latin typeface="Georgia" panose="02040502050405020303" pitchFamily="18" charset="0"/>
              </a:rPr>
              <a:t>glm</a:t>
            </a:r>
            <a:r>
              <a:rPr lang="en-GB" b="0" i="0" dirty="0">
                <a:solidFill>
                  <a:srgbClr val="333333"/>
                </a:solidFill>
                <a:effectLst/>
                <a:latin typeface="Georgia" panose="02040502050405020303" pitchFamily="18" charset="0"/>
              </a:rPr>
              <a:t>() function can estimate generalised linear models, but is equivalent to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a:t>
            </a:fld>
            <a:endParaRPr lang="en-GB"/>
          </a:p>
        </p:txBody>
      </p:sp>
    </p:spTree>
    <p:extLst>
      <p:ext uri="{BB962C8B-B14F-4D97-AF65-F5344CB8AC3E}">
        <p14:creationId xmlns:p14="http://schemas.microsoft.com/office/powerpoint/2010/main" val="3708728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31</a:t>
            </a:fld>
            <a:endParaRPr lang="en-GB"/>
          </a:p>
        </p:txBody>
      </p:sp>
    </p:spTree>
    <p:extLst>
      <p:ext uri="{BB962C8B-B14F-4D97-AF65-F5344CB8AC3E}">
        <p14:creationId xmlns:p14="http://schemas.microsoft.com/office/powerpoint/2010/main" val="4165406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32</a:t>
            </a:fld>
            <a:endParaRPr lang="en-GB"/>
          </a:p>
        </p:txBody>
      </p:sp>
    </p:spTree>
    <p:extLst>
      <p:ext uri="{BB962C8B-B14F-4D97-AF65-F5344CB8AC3E}">
        <p14:creationId xmlns:p14="http://schemas.microsoft.com/office/powerpoint/2010/main" val="265917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33</a:t>
            </a:fld>
            <a:endParaRPr lang="en-GB"/>
          </a:p>
        </p:txBody>
      </p:sp>
    </p:spTree>
    <p:extLst>
      <p:ext uri="{BB962C8B-B14F-4D97-AF65-F5344CB8AC3E}">
        <p14:creationId xmlns:p14="http://schemas.microsoft.com/office/powerpoint/2010/main" val="3021426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34</a:t>
            </a:fld>
            <a:endParaRPr lang="en-GB"/>
          </a:p>
        </p:txBody>
      </p:sp>
    </p:spTree>
    <p:extLst>
      <p:ext uri="{BB962C8B-B14F-4D97-AF65-F5344CB8AC3E}">
        <p14:creationId xmlns:p14="http://schemas.microsoft.com/office/powerpoint/2010/main" val="4000338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35</a:t>
            </a:fld>
            <a:endParaRPr lang="en-GB"/>
          </a:p>
        </p:txBody>
      </p:sp>
    </p:spTree>
    <p:extLst>
      <p:ext uri="{BB962C8B-B14F-4D97-AF65-F5344CB8AC3E}">
        <p14:creationId xmlns:p14="http://schemas.microsoft.com/office/powerpoint/2010/main" val="636686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36</a:t>
            </a:fld>
            <a:endParaRPr lang="en-GB"/>
          </a:p>
        </p:txBody>
      </p:sp>
    </p:spTree>
    <p:extLst>
      <p:ext uri="{BB962C8B-B14F-4D97-AF65-F5344CB8AC3E}">
        <p14:creationId xmlns:p14="http://schemas.microsoft.com/office/powerpoint/2010/main" val="3886310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37</a:t>
            </a:fld>
            <a:endParaRPr lang="en-GB"/>
          </a:p>
        </p:txBody>
      </p:sp>
    </p:spTree>
    <p:extLst>
      <p:ext uri="{BB962C8B-B14F-4D97-AF65-F5344CB8AC3E}">
        <p14:creationId xmlns:p14="http://schemas.microsoft.com/office/powerpoint/2010/main" val="1146304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38</a:t>
            </a:fld>
            <a:endParaRPr lang="en-GB"/>
          </a:p>
        </p:txBody>
      </p:sp>
    </p:spTree>
    <p:extLst>
      <p:ext uri="{BB962C8B-B14F-4D97-AF65-F5344CB8AC3E}">
        <p14:creationId xmlns:p14="http://schemas.microsoft.com/office/powerpoint/2010/main" val="3135488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39</a:t>
            </a:fld>
            <a:endParaRPr lang="en-GB"/>
          </a:p>
        </p:txBody>
      </p:sp>
    </p:spTree>
    <p:extLst>
      <p:ext uri="{BB962C8B-B14F-4D97-AF65-F5344CB8AC3E}">
        <p14:creationId xmlns:p14="http://schemas.microsoft.com/office/powerpoint/2010/main" val="3953543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40</a:t>
            </a:fld>
            <a:endParaRPr lang="en-GB"/>
          </a:p>
        </p:txBody>
      </p:sp>
    </p:spTree>
    <p:extLst>
      <p:ext uri="{BB962C8B-B14F-4D97-AF65-F5344CB8AC3E}">
        <p14:creationId xmlns:p14="http://schemas.microsoft.com/office/powerpoint/2010/main" val="3195573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Georgia" panose="02040502050405020303" pitchFamily="18" charset="0"/>
              </a:rPr>
              <a:t>Let’s see what that actually means.</a:t>
            </a:r>
          </a:p>
          <a:p>
            <a:pPr algn="l"/>
            <a:r>
              <a:rPr lang="en-GB"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b="0" i="0" dirty="0">
                <a:solidFill>
                  <a:srgbClr val="333333"/>
                </a:solidFill>
                <a:effectLst/>
                <a:latin typeface="MJXc-TeX-math-I"/>
              </a:rPr>
              <a:t> (1). </a:t>
            </a:r>
            <a:r>
              <a:rPr lang="en-GB"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function implements linear regression using least squares estimation and its formula looks like (4). The </a:t>
            </a:r>
            <a:r>
              <a:rPr lang="en-GB" b="0" i="0" dirty="0" err="1">
                <a:solidFill>
                  <a:srgbClr val="333333"/>
                </a:solidFill>
                <a:effectLst/>
                <a:latin typeface="Georgia" panose="02040502050405020303" pitchFamily="18" charset="0"/>
              </a:rPr>
              <a:t>glm</a:t>
            </a:r>
            <a:r>
              <a:rPr lang="en-GB" b="0" i="0" dirty="0">
                <a:solidFill>
                  <a:srgbClr val="333333"/>
                </a:solidFill>
                <a:effectLst/>
                <a:latin typeface="Georgia" panose="02040502050405020303" pitchFamily="18" charset="0"/>
              </a:rPr>
              <a:t>() function can estimate generalised linear models, but is equivalent to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5</a:t>
            </a:fld>
            <a:endParaRPr lang="en-GB"/>
          </a:p>
        </p:txBody>
      </p:sp>
    </p:spTree>
    <p:extLst>
      <p:ext uri="{BB962C8B-B14F-4D97-AF65-F5344CB8AC3E}">
        <p14:creationId xmlns:p14="http://schemas.microsoft.com/office/powerpoint/2010/main" val="3214692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50" b="0" i="0" dirty="0">
                <a:solidFill>
                  <a:srgbClr val="333333"/>
                </a:solidFill>
                <a:effectLst/>
                <a:latin typeface="Georgia" panose="02040502050405020303" pitchFamily="18" charset="0"/>
              </a:rPr>
              <a:t>Let’s see what that actually means.</a:t>
            </a:r>
          </a:p>
          <a:p>
            <a:pPr algn="l"/>
            <a:r>
              <a:rPr lang="en-GB" sz="1050"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sz="1050" b="0" i="0" dirty="0">
                <a:solidFill>
                  <a:srgbClr val="333333"/>
                </a:solidFill>
                <a:effectLst/>
                <a:latin typeface="MJXc-TeX-math-I"/>
              </a:rPr>
              <a:t> (1). </a:t>
            </a:r>
            <a:r>
              <a:rPr lang="en-GB" sz="1050"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function implements linear regression using least squares estimation and its formula looks like (4). The </a:t>
            </a:r>
            <a:r>
              <a:rPr lang="en-GB" sz="1050" b="0" i="0" dirty="0" err="1">
                <a:solidFill>
                  <a:srgbClr val="333333"/>
                </a:solidFill>
                <a:effectLst/>
                <a:latin typeface="Georgia" panose="02040502050405020303" pitchFamily="18" charset="0"/>
              </a:rPr>
              <a:t>glm</a:t>
            </a:r>
            <a:r>
              <a:rPr lang="en-GB" sz="1050" b="0" i="0" dirty="0">
                <a:solidFill>
                  <a:srgbClr val="333333"/>
                </a:solidFill>
                <a:effectLst/>
                <a:latin typeface="Georgia" panose="02040502050405020303" pitchFamily="18" charset="0"/>
              </a:rPr>
              <a:t>() function can estimate generalised linear models, but is equivalent to </a:t>
            </a:r>
            <a:r>
              <a:rPr lang="en-GB" sz="1050" b="0" i="0" dirty="0" err="1">
                <a:solidFill>
                  <a:srgbClr val="333333"/>
                </a:solidFill>
                <a:effectLst/>
                <a:latin typeface="Georgia" panose="02040502050405020303" pitchFamily="18" charset="0"/>
              </a:rPr>
              <a:t>lm</a:t>
            </a:r>
            <a:r>
              <a:rPr lang="en-GB" sz="1050"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41</a:t>
            </a:fld>
            <a:endParaRPr lang="en-GB"/>
          </a:p>
        </p:txBody>
      </p:sp>
    </p:spTree>
    <p:extLst>
      <p:ext uri="{BB962C8B-B14F-4D97-AF65-F5344CB8AC3E}">
        <p14:creationId xmlns:p14="http://schemas.microsoft.com/office/powerpoint/2010/main" val="3016170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42</a:t>
            </a:fld>
            <a:endParaRPr lang="en-GB"/>
          </a:p>
        </p:txBody>
      </p:sp>
    </p:spTree>
    <p:extLst>
      <p:ext uri="{BB962C8B-B14F-4D97-AF65-F5344CB8AC3E}">
        <p14:creationId xmlns:p14="http://schemas.microsoft.com/office/powerpoint/2010/main" val="180318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43</a:t>
            </a:fld>
            <a:endParaRPr lang="en-GB"/>
          </a:p>
        </p:txBody>
      </p:sp>
    </p:spTree>
    <p:extLst>
      <p:ext uri="{BB962C8B-B14F-4D97-AF65-F5344CB8AC3E}">
        <p14:creationId xmlns:p14="http://schemas.microsoft.com/office/powerpoint/2010/main" val="3982007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44</a:t>
            </a:fld>
            <a:endParaRPr lang="en-GB"/>
          </a:p>
        </p:txBody>
      </p:sp>
    </p:spTree>
    <p:extLst>
      <p:ext uri="{BB962C8B-B14F-4D97-AF65-F5344CB8AC3E}">
        <p14:creationId xmlns:p14="http://schemas.microsoft.com/office/powerpoint/2010/main" val="2878463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45</a:t>
            </a:fld>
            <a:endParaRPr lang="en-GB"/>
          </a:p>
        </p:txBody>
      </p:sp>
    </p:spTree>
    <p:extLst>
      <p:ext uri="{BB962C8B-B14F-4D97-AF65-F5344CB8AC3E}">
        <p14:creationId xmlns:p14="http://schemas.microsoft.com/office/powerpoint/2010/main" val="1389349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47</a:t>
            </a:fld>
            <a:endParaRPr lang="en-US"/>
          </a:p>
        </p:txBody>
      </p:sp>
    </p:spTree>
    <p:extLst>
      <p:ext uri="{BB962C8B-B14F-4D97-AF65-F5344CB8AC3E}">
        <p14:creationId xmlns:p14="http://schemas.microsoft.com/office/powerpoint/2010/main" val="3011735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48</a:t>
            </a:fld>
            <a:endParaRPr lang="en-US"/>
          </a:p>
        </p:txBody>
      </p:sp>
    </p:spTree>
    <p:extLst>
      <p:ext uri="{BB962C8B-B14F-4D97-AF65-F5344CB8AC3E}">
        <p14:creationId xmlns:p14="http://schemas.microsoft.com/office/powerpoint/2010/main" val="900853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3414E-9E3F-3540-4CA3-EF860A300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79D98-CE83-A82A-CF6F-48789A8AC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CFB75-BAB3-9AFE-B099-C8951B8C94B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87DE410-F570-9C1E-4F9E-541CFCA232BC}"/>
              </a:ext>
            </a:extLst>
          </p:cNvPr>
          <p:cNvSpPr>
            <a:spLocks noGrp="1"/>
          </p:cNvSpPr>
          <p:nvPr>
            <p:ph type="sldNum" sz="quarter" idx="5"/>
          </p:nvPr>
        </p:nvSpPr>
        <p:spPr/>
        <p:txBody>
          <a:bodyPr/>
          <a:lstStyle/>
          <a:p>
            <a:fld id="{18BDFEC3-8487-43E8-A154-7C12CBC1FFF2}" type="slidenum">
              <a:rPr lang="en-US" smtClean="0"/>
              <a:t>49</a:t>
            </a:fld>
            <a:endParaRPr lang="en-US"/>
          </a:p>
        </p:txBody>
      </p:sp>
    </p:spTree>
    <p:extLst>
      <p:ext uri="{BB962C8B-B14F-4D97-AF65-F5344CB8AC3E}">
        <p14:creationId xmlns:p14="http://schemas.microsoft.com/office/powerpoint/2010/main" val="18889666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50</a:t>
            </a:fld>
            <a:endParaRPr lang="en-US"/>
          </a:p>
        </p:txBody>
      </p:sp>
    </p:spTree>
    <p:extLst>
      <p:ext uri="{BB962C8B-B14F-4D97-AF65-F5344CB8AC3E}">
        <p14:creationId xmlns:p14="http://schemas.microsoft.com/office/powerpoint/2010/main" val="3852992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51</a:t>
            </a:fld>
            <a:endParaRPr lang="en-US"/>
          </a:p>
        </p:txBody>
      </p:sp>
    </p:spTree>
    <p:extLst>
      <p:ext uri="{BB962C8B-B14F-4D97-AF65-F5344CB8AC3E}">
        <p14:creationId xmlns:p14="http://schemas.microsoft.com/office/powerpoint/2010/main" val="271188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Georgia" panose="02040502050405020303" pitchFamily="18" charset="0"/>
              </a:rPr>
              <a:t>Let’s see what that actually means.</a:t>
            </a:r>
          </a:p>
          <a:p>
            <a:pPr algn="l"/>
            <a:r>
              <a:rPr lang="en-GB"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b="0" i="0" dirty="0">
                <a:solidFill>
                  <a:srgbClr val="333333"/>
                </a:solidFill>
                <a:effectLst/>
                <a:latin typeface="MJXc-TeX-math-I"/>
              </a:rPr>
              <a:t> (1). </a:t>
            </a:r>
            <a:r>
              <a:rPr lang="en-GB"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function implements linear regression using least squares estimation and its formula looks like (4). The </a:t>
            </a:r>
            <a:r>
              <a:rPr lang="en-GB" b="0" i="0" dirty="0" err="1">
                <a:solidFill>
                  <a:srgbClr val="333333"/>
                </a:solidFill>
                <a:effectLst/>
                <a:latin typeface="Georgia" panose="02040502050405020303" pitchFamily="18" charset="0"/>
              </a:rPr>
              <a:t>glm</a:t>
            </a:r>
            <a:r>
              <a:rPr lang="en-GB" b="0" i="0" dirty="0">
                <a:solidFill>
                  <a:srgbClr val="333333"/>
                </a:solidFill>
                <a:effectLst/>
                <a:latin typeface="Georgia" panose="02040502050405020303" pitchFamily="18" charset="0"/>
              </a:rPr>
              <a:t>() function can estimate generalised linear models, but is equivalent to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6</a:t>
            </a:fld>
            <a:endParaRPr lang="en-GB"/>
          </a:p>
        </p:txBody>
      </p:sp>
    </p:spTree>
    <p:extLst>
      <p:ext uri="{BB962C8B-B14F-4D97-AF65-F5344CB8AC3E}">
        <p14:creationId xmlns:p14="http://schemas.microsoft.com/office/powerpoint/2010/main" val="35788416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52</a:t>
            </a:fld>
            <a:endParaRPr lang="en-US"/>
          </a:p>
        </p:txBody>
      </p:sp>
    </p:spTree>
    <p:extLst>
      <p:ext uri="{BB962C8B-B14F-4D97-AF65-F5344CB8AC3E}">
        <p14:creationId xmlns:p14="http://schemas.microsoft.com/office/powerpoint/2010/main" val="3559147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53</a:t>
            </a:fld>
            <a:endParaRPr lang="en-US"/>
          </a:p>
        </p:txBody>
      </p:sp>
    </p:spTree>
    <p:extLst>
      <p:ext uri="{BB962C8B-B14F-4D97-AF65-F5344CB8AC3E}">
        <p14:creationId xmlns:p14="http://schemas.microsoft.com/office/powerpoint/2010/main" val="2831968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54</a:t>
            </a:fld>
            <a:endParaRPr lang="en-US"/>
          </a:p>
        </p:txBody>
      </p:sp>
    </p:spTree>
    <p:extLst>
      <p:ext uri="{BB962C8B-B14F-4D97-AF65-F5344CB8AC3E}">
        <p14:creationId xmlns:p14="http://schemas.microsoft.com/office/powerpoint/2010/main" val="2746094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55</a:t>
            </a:fld>
            <a:endParaRPr lang="en-US"/>
          </a:p>
        </p:txBody>
      </p:sp>
    </p:spTree>
    <p:extLst>
      <p:ext uri="{BB962C8B-B14F-4D97-AF65-F5344CB8AC3E}">
        <p14:creationId xmlns:p14="http://schemas.microsoft.com/office/powerpoint/2010/main" val="3791891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7FA54-F87B-04EE-C060-7255D59CE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4D249A-66ED-284B-41DA-58B85B3FB4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28EA2A-176A-8BE0-2AB5-38EA1991B8A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CD3D3F-6BA5-ADFD-56C9-2673A3B8E172}"/>
              </a:ext>
            </a:extLst>
          </p:cNvPr>
          <p:cNvSpPr>
            <a:spLocks noGrp="1"/>
          </p:cNvSpPr>
          <p:nvPr>
            <p:ph type="sldNum" sz="quarter" idx="5"/>
          </p:nvPr>
        </p:nvSpPr>
        <p:spPr/>
        <p:txBody>
          <a:bodyPr/>
          <a:lstStyle/>
          <a:p>
            <a:fld id="{18BDFEC3-8487-43E8-A154-7C12CBC1FFF2}" type="slidenum">
              <a:rPr lang="en-US" smtClean="0"/>
              <a:t>56</a:t>
            </a:fld>
            <a:endParaRPr lang="en-US"/>
          </a:p>
        </p:txBody>
      </p:sp>
    </p:spTree>
    <p:extLst>
      <p:ext uri="{BB962C8B-B14F-4D97-AF65-F5344CB8AC3E}">
        <p14:creationId xmlns:p14="http://schemas.microsoft.com/office/powerpoint/2010/main" val="1693601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52D2C-DBB6-FCDE-AE6C-C907105D8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D4753-16A8-AAB4-EC23-8D9C6C86A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EBD30-9826-4770-DC55-DF867C73398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9423FB4-8A73-5384-1357-217C7C620BD0}"/>
              </a:ext>
            </a:extLst>
          </p:cNvPr>
          <p:cNvSpPr>
            <a:spLocks noGrp="1"/>
          </p:cNvSpPr>
          <p:nvPr>
            <p:ph type="sldNum" sz="quarter" idx="5"/>
          </p:nvPr>
        </p:nvSpPr>
        <p:spPr/>
        <p:txBody>
          <a:bodyPr/>
          <a:lstStyle/>
          <a:p>
            <a:fld id="{18BDFEC3-8487-43E8-A154-7C12CBC1FFF2}" type="slidenum">
              <a:rPr lang="en-US" smtClean="0"/>
              <a:t>57</a:t>
            </a:fld>
            <a:endParaRPr lang="en-US"/>
          </a:p>
        </p:txBody>
      </p:sp>
    </p:spTree>
    <p:extLst>
      <p:ext uri="{BB962C8B-B14F-4D97-AF65-F5344CB8AC3E}">
        <p14:creationId xmlns:p14="http://schemas.microsoft.com/office/powerpoint/2010/main" val="635076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0C7D5-A937-BF19-A2F0-99A2F9000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B194F-C14E-DB1D-776B-20BC95D2B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9710B-82DD-F3EF-BBAB-476CF7CC69E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813249B-1484-400A-D238-05DAA4CD5AB1}"/>
              </a:ext>
            </a:extLst>
          </p:cNvPr>
          <p:cNvSpPr>
            <a:spLocks noGrp="1"/>
          </p:cNvSpPr>
          <p:nvPr>
            <p:ph type="sldNum" sz="quarter" idx="5"/>
          </p:nvPr>
        </p:nvSpPr>
        <p:spPr/>
        <p:txBody>
          <a:bodyPr/>
          <a:lstStyle/>
          <a:p>
            <a:fld id="{18BDFEC3-8487-43E8-A154-7C12CBC1FFF2}" type="slidenum">
              <a:rPr lang="en-US" smtClean="0"/>
              <a:t>58</a:t>
            </a:fld>
            <a:endParaRPr lang="en-US"/>
          </a:p>
        </p:txBody>
      </p:sp>
    </p:spTree>
    <p:extLst>
      <p:ext uri="{BB962C8B-B14F-4D97-AF65-F5344CB8AC3E}">
        <p14:creationId xmlns:p14="http://schemas.microsoft.com/office/powerpoint/2010/main" val="3039617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EF9D-B360-C424-367A-44235E368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FB68E-9148-208D-52FE-5B00E32C6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492C0-809E-0A94-FF4E-59392E162E6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BAFD541-1465-8498-1616-2A2B7069A887}"/>
              </a:ext>
            </a:extLst>
          </p:cNvPr>
          <p:cNvSpPr>
            <a:spLocks noGrp="1"/>
          </p:cNvSpPr>
          <p:nvPr>
            <p:ph type="sldNum" sz="quarter" idx="5"/>
          </p:nvPr>
        </p:nvSpPr>
        <p:spPr/>
        <p:txBody>
          <a:bodyPr/>
          <a:lstStyle/>
          <a:p>
            <a:fld id="{18BDFEC3-8487-43E8-A154-7C12CBC1FFF2}" type="slidenum">
              <a:rPr lang="en-US" smtClean="0"/>
              <a:t>59</a:t>
            </a:fld>
            <a:endParaRPr lang="en-US"/>
          </a:p>
        </p:txBody>
      </p:sp>
    </p:spTree>
    <p:extLst>
      <p:ext uri="{BB962C8B-B14F-4D97-AF65-F5344CB8AC3E}">
        <p14:creationId xmlns:p14="http://schemas.microsoft.com/office/powerpoint/2010/main" val="1327880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F37E6-7F8B-8FF9-0CAE-D75C04A84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40039-2F61-B29E-A2A9-7E479ACBB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EF237-ACA3-7B6A-2B4E-324C519932B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B4D001C-E001-B0CF-99F0-DD3EE9C75E7D}"/>
              </a:ext>
            </a:extLst>
          </p:cNvPr>
          <p:cNvSpPr>
            <a:spLocks noGrp="1"/>
          </p:cNvSpPr>
          <p:nvPr>
            <p:ph type="sldNum" sz="quarter" idx="5"/>
          </p:nvPr>
        </p:nvSpPr>
        <p:spPr/>
        <p:txBody>
          <a:bodyPr/>
          <a:lstStyle/>
          <a:p>
            <a:fld id="{18BDFEC3-8487-43E8-A154-7C12CBC1FFF2}" type="slidenum">
              <a:rPr lang="en-US" smtClean="0"/>
              <a:t>60</a:t>
            </a:fld>
            <a:endParaRPr lang="en-US"/>
          </a:p>
        </p:txBody>
      </p:sp>
    </p:spTree>
    <p:extLst>
      <p:ext uri="{BB962C8B-B14F-4D97-AF65-F5344CB8AC3E}">
        <p14:creationId xmlns:p14="http://schemas.microsoft.com/office/powerpoint/2010/main" val="1148220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3356E-A737-C666-E966-6A3DC22E5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FDB3F-8A47-430C-AB8F-E70254B83D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CBAD8-D18A-984A-BCDD-F7053F768FA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9A2F5A-C972-96D4-9714-721738535F69}"/>
              </a:ext>
            </a:extLst>
          </p:cNvPr>
          <p:cNvSpPr>
            <a:spLocks noGrp="1"/>
          </p:cNvSpPr>
          <p:nvPr>
            <p:ph type="sldNum" sz="quarter" idx="5"/>
          </p:nvPr>
        </p:nvSpPr>
        <p:spPr/>
        <p:txBody>
          <a:bodyPr/>
          <a:lstStyle/>
          <a:p>
            <a:fld id="{18BDFEC3-8487-43E8-A154-7C12CBC1FFF2}" type="slidenum">
              <a:rPr lang="en-US" smtClean="0"/>
              <a:t>61</a:t>
            </a:fld>
            <a:endParaRPr lang="en-US"/>
          </a:p>
        </p:txBody>
      </p:sp>
    </p:spTree>
    <p:extLst>
      <p:ext uri="{BB962C8B-B14F-4D97-AF65-F5344CB8AC3E}">
        <p14:creationId xmlns:p14="http://schemas.microsoft.com/office/powerpoint/2010/main" val="323855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Georgia" panose="02040502050405020303" pitchFamily="18" charset="0"/>
              </a:rPr>
              <a:t>Let’s see what that actually means.</a:t>
            </a:r>
          </a:p>
          <a:p>
            <a:pPr algn="l"/>
            <a:r>
              <a:rPr lang="en-GB"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b="0" i="0" dirty="0">
                <a:solidFill>
                  <a:srgbClr val="333333"/>
                </a:solidFill>
                <a:effectLst/>
                <a:latin typeface="MJXc-TeX-math-I"/>
              </a:rPr>
              <a:t> (1). </a:t>
            </a:r>
            <a:r>
              <a:rPr lang="en-GB"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function implements linear regression using least squares estimation and its formula looks like (4). The </a:t>
            </a:r>
            <a:r>
              <a:rPr lang="en-GB" b="0" i="0" dirty="0" err="1">
                <a:solidFill>
                  <a:srgbClr val="333333"/>
                </a:solidFill>
                <a:effectLst/>
                <a:latin typeface="Georgia" panose="02040502050405020303" pitchFamily="18" charset="0"/>
              </a:rPr>
              <a:t>glm</a:t>
            </a:r>
            <a:r>
              <a:rPr lang="en-GB" b="0" i="0" dirty="0">
                <a:solidFill>
                  <a:srgbClr val="333333"/>
                </a:solidFill>
                <a:effectLst/>
                <a:latin typeface="Georgia" panose="02040502050405020303" pitchFamily="18" charset="0"/>
              </a:rPr>
              <a:t>() function can estimate generalised linear models, but is equivalent to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7</a:t>
            </a:fld>
            <a:endParaRPr lang="en-GB"/>
          </a:p>
        </p:txBody>
      </p:sp>
    </p:spTree>
    <p:extLst>
      <p:ext uri="{BB962C8B-B14F-4D97-AF65-F5344CB8AC3E}">
        <p14:creationId xmlns:p14="http://schemas.microsoft.com/office/powerpoint/2010/main" val="4354921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91</a:t>
            </a:fld>
            <a:endParaRPr lang="en-US"/>
          </a:p>
        </p:txBody>
      </p:sp>
    </p:spTree>
    <p:extLst>
      <p:ext uri="{BB962C8B-B14F-4D97-AF65-F5344CB8AC3E}">
        <p14:creationId xmlns:p14="http://schemas.microsoft.com/office/powerpoint/2010/main" val="2880385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93</a:t>
            </a:fld>
            <a:endParaRPr lang="en-US"/>
          </a:p>
        </p:txBody>
      </p:sp>
    </p:spTree>
    <p:extLst>
      <p:ext uri="{BB962C8B-B14F-4D97-AF65-F5344CB8AC3E}">
        <p14:creationId xmlns:p14="http://schemas.microsoft.com/office/powerpoint/2010/main" val="1587771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94</a:t>
            </a:fld>
            <a:endParaRPr lang="en-US"/>
          </a:p>
        </p:txBody>
      </p:sp>
    </p:spTree>
    <p:extLst>
      <p:ext uri="{BB962C8B-B14F-4D97-AF65-F5344CB8AC3E}">
        <p14:creationId xmlns:p14="http://schemas.microsoft.com/office/powerpoint/2010/main" val="26295472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95</a:t>
            </a:fld>
            <a:endParaRPr lang="en-US"/>
          </a:p>
        </p:txBody>
      </p:sp>
    </p:spTree>
    <p:extLst>
      <p:ext uri="{BB962C8B-B14F-4D97-AF65-F5344CB8AC3E}">
        <p14:creationId xmlns:p14="http://schemas.microsoft.com/office/powerpoint/2010/main" val="1965508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98</a:t>
            </a:fld>
            <a:endParaRPr lang="en-US"/>
          </a:p>
        </p:txBody>
      </p:sp>
    </p:spTree>
    <p:extLst>
      <p:ext uri="{BB962C8B-B14F-4D97-AF65-F5344CB8AC3E}">
        <p14:creationId xmlns:p14="http://schemas.microsoft.com/office/powerpoint/2010/main" val="336220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Georgia" panose="02040502050405020303" pitchFamily="18" charset="0"/>
              </a:rPr>
              <a:t>Let’s see what that actually means.</a:t>
            </a:r>
          </a:p>
          <a:p>
            <a:pPr algn="l"/>
            <a:r>
              <a:rPr lang="en-GB"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b="0" i="0" dirty="0">
                <a:solidFill>
                  <a:srgbClr val="333333"/>
                </a:solidFill>
                <a:effectLst/>
                <a:latin typeface="MJXc-TeX-math-I"/>
              </a:rPr>
              <a:t> (1). </a:t>
            </a:r>
            <a:r>
              <a:rPr lang="en-GB"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function implements linear regression using least squares estimation and its formula looks like (4). The </a:t>
            </a:r>
            <a:r>
              <a:rPr lang="en-GB" b="0" i="0" dirty="0" err="1">
                <a:solidFill>
                  <a:srgbClr val="333333"/>
                </a:solidFill>
                <a:effectLst/>
                <a:latin typeface="Georgia" panose="02040502050405020303" pitchFamily="18" charset="0"/>
              </a:rPr>
              <a:t>glm</a:t>
            </a:r>
            <a:r>
              <a:rPr lang="en-GB" b="0" i="0" dirty="0">
                <a:solidFill>
                  <a:srgbClr val="333333"/>
                </a:solidFill>
                <a:effectLst/>
                <a:latin typeface="Georgia" panose="02040502050405020303" pitchFamily="18" charset="0"/>
              </a:rPr>
              <a:t>() function can estimate generalised linear models, but is equivalent to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8</a:t>
            </a:fld>
            <a:endParaRPr lang="en-GB"/>
          </a:p>
        </p:txBody>
      </p:sp>
    </p:spTree>
    <p:extLst>
      <p:ext uri="{BB962C8B-B14F-4D97-AF65-F5344CB8AC3E}">
        <p14:creationId xmlns:p14="http://schemas.microsoft.com/office/powerpoint/2010/main" val="2998664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Georgia" panose="02040502050405020303" pitchFamily="18" charset="0"/>
              </a:rPr>
              <a:t>Let’s see what that actually means.</a:t>
            </a:r>
          </a:p>
          <a:p>
            <a:pPr algn="l"/>
            <a:r>
              <a:rPr lang="en-GB" b="0" i="0" dirty="0">
                <a:solidFill>
                  <a:srgbClr val="333333"/>
                </a:solidFill>
                <a:effectLst/>
                <a:latin typeface="Georgia" panose="02040502050405020303" pitchFamily="18" charset="0"/>
              </a:rPr>
              <a:t>Take the simplest linear regression model, with a single predictor and a slope and intercept coefficient, and normally distributed noise. This model can be written using standard regression notation as</a:t>
            </a:r>
            <a:r>
              <a:rPr lang="en-GB" b="0" i="0" dirty="0">
                <a:solidFill>
                  <a:srgbClr val="333333"/>
                </a:solidFill>
                <a:effectLst/>
                <a:latin typeface="MJXc-TeX-math-I"/>
              </a:rPr>
              <a:t> (1). </a:t>
            </a:r>
            <a:r>
              <a:rPr lang="en-GB"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function implements linear regression using least squares estimation and its formula looks like (4). The </a:t>
            </a:r>
            <a:r>
              <a:rPr lang="en-GB" b="0" i="0" dirty="0" err="1">
                <a:solidFill>
                  <a:srgbClr val="333333"/>
                </a:solidFill>
                <a:effectLst/>
                <a:latin typeface="Georgia" panose="02040502050405020303" pitchFamily="18" charset="0"/>
              </a:rPr>
              <a:t>glm</a:t>
            </a:r>
            <a:r>
              <a:rPr lang="en-GB" b="0" i="0" dirty="0">
                <a:solidFill>
                  <a:srgbClr val="333333"/>
                </a:solidFill>
                <a:effectLst/>
                <a:latin typeface="Georgia" panose="02040502050405020303" pitchFamily="18" charset="0"/>
              </a:rPr>
              <a:t>() function can estimate generalised linear models, but is equivalent to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with the default setting that specifies the Gaussian/Normal as the statistical distribution family assumed by the model.</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9</a:t>
            </a:fld>
            <a:endParaRPr lang="en-GB"/>
          </a:p>
        </p:txBody>
      </p:sp>
    </p:spTree>
    <p:extLst>
      <p:ext uri="{BB962C8B-B14F-4D97-AF65-F5344CB8AC3E}">
        <p14:creationId xmlns:p14="http://schemas.microsoft.com/office/powerpoint/2010/main" val="11838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Georgia" panose="02040502050405020303" pitchFamily="18" charset="0"/>
              </a:rPr>
              <a:t>The simplest linear regression model is the following, with a single predictor and a slope and intercept coefficient, and normally distributed noise. This model can be written using standard regression notation as</a:t>
            </a:r>
            <a:r>
              <a:rPr lang="en-GB" b="0" i="0" dirty="0">
                <a:solidFill>
                  <a:srgbClr val="333333"/>
                </a:solidFill>
                <a:effectLst/>
                <a:latin typeface="MJXc-TeX-math-I"/>
              </a:rPr>
              <a:t> (1). </a:t>
            </a:r>
            <a:r>
              <a:rPr lang="en-GB" b="0" i="0" dirty="0">
                <a:solidFill>
                  <a:srgbClr val="333333"/>
                </a:solidFill>
                <a:effectLst/>
                <a:latin typeface="Georgia" panose="02040502050405020303" pitchFamily="18" charset="0"/>
              </a:rPr>
              <a:t>This is equivalent to the sampling involving the residual shown in (2); and can be reduced still further to (3). In R the </a:t>
            </a:r>
            <a:r>
              <a:rPr lang="en-GB" b="0" i="0" dirty="0" err="1">
                <a:solidFill>
                  <a:srgbClr val="333333"/>
                </a:solidFill>
                <a:effectLst/>
                <a:latin typeface="Georgia" panose="02040502050405020303" pitchFamily="18" charset="0"/>
              </a:rPr>
              <a:t>lm</a:t>
            </a:r>
            <a:r>
              <a:rPr lang="en-GB" b="0" i="0" dirty="0">
                <a:solidFill>
                  <a:srgbClr val="333333"/>
                </a:solidFill>
                <a:effectLst/>
                <a:latin typeface="Georgia" panose="02040502050405020303" pitchFamily="18" charset="0"/>
              </a:rPr>
              <a:t>() function implements linear regression using least squares estimation and its formula looks like (4).</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10</a:t>
            </a:fld>
            <a:endParaRPr lang="en-GB"/>
          </a:p>
        </p:txBody>
      </p:sp>
    </p:spTree>
    <p:extLst>
      <p:ext uri="{BB962C8B-B14F-4D97-AF65-F5344CB8AC3E}">
        <p14:creationId xmlns:p14="http://schemas.microsoft.com/office/powerpoint/2010/main" val="5185313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ncl.ac.uk/gps/staff/profile/chrismoreh.html" TargetMode="Externa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Master" Target="../slideMasters/slideMaster1.xml"/><Relationship Id="rId6" Type="http://schemas.openxmlformats.org/officeDocument/2006/relationships/hyperlink" Target="https://github.com/CGMoreh" TargetMode="External"/><Relationship Id="rId11" Type="http://schemas.openxmlformats.org/officeDocument/2006/relationships/image" Target="../media/image6.svg"/><Relationship Id="rId5" Type="http://schemas.openxmlformats.org/officeDocument/2006/relationships/hyperlink" Target="https://www.chrismoreh.com/" TargetMode="External"/><Relationship Id="rId10" Type="http://schemas.openxmlformats.org/officeDocument/2006/relationships/image" Target="../media/image5.png"/><Relationship Id="rId4" Type="http://schemas.openxmlformats.org/officeDocument/2006/relationships/hyperlink" Target="mailto:chris.moreh@ncl.ac.uk" TargetMode="Externa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EA853C3-1E3A-A6FE-260F-14CF294F6A39}"/>
              </a:ext>
            </a:extLst>
          </p:cNvPr>
          <p:cNvPicPr>
            <a:picLocks noChangeAspect="1"/>
          </p:cNvPicPr>
          <p:nvPr userDrawn="1"/>
        </p:nvPicPr>
        <p:blipFill>
          <a:blip r:embed="rId2"/>
          <a:srcRect/>
          <a:stretch/>
        </p:blipFill>
        <p:spPr>
          <a:xfrm>
            <a:off x="41806" y="60440"/>
            <a:ext cx="9056148" cy="4179760"/>
          </a:xfrm>
          <a:prstGeom prst="rect">
            <a:avLst/>
          </a:prstGeom>
        </p:spPr>
      </p:pic>
      <p:sp>
        <p:nvSpPr>
          <p:cNvPr id="5" name="TextBox 4">
            <a:extLst>
              <a:ext uri="{FF2B5EF4-FFF2-40B4-BE49-F238E27FC236}">
                <a16:creationId xmlns:a16="http://schemas.microsoft.com/office/drawing/2014/main" id="{E25D80FC-067E-C8F5-5B88-FDA276973E82}"/>
              </a:ext>
            </a:extLst>
          </p:cNvPr>
          <p:cNvSpPr txBox="1"/>
          <p:nvPr userDrawn="1"/>
        </p:nvSpPr>
        <p:spPr>
          <a:xfrm>
            <a:off x="472003" y="4466924"/>
            <a:ext cx="2664178" cy="538609"/>
          </a:xfrm>
          <a:prstGeom prst="rect">
            <a:avLst/>
          </a:prstGeom>
          <a:noFill/>
        </p:spPr>
        <p:txBody>
          <a:bodyPr wrap="square" rtlCol="0">
            <a:spAutoFit/>
          </a:bodyPr>
          <a:lstStyle/>
          <a:p>
            <a:pPr algn="ctr"/>
            <a:r>
              <a:rPr lang="en-GB" sz="1800" b="1" u="none" dirty="0">
                <a:solidFill>
                  <a:srgbClr val="D09E00"/>
                </a:solidFill>
                <a:hlinkClick r:id="rId3">
                  <a:extLst>
                    <a:ext uri="{A12FA001-AC4F-418D-AE19-62706E023703}">
                      <ahyp:hlinkClr xmlns:ahyp="http://schemas.microsoft.com/office/drawing/2018/hyperlinkcolor" val="tx"/>
                    </a:ext>
                  </a:extLst>
                </a:hlinkClick>
              </a:rPr>
              <a:t>Dr Chris Moreh</a:t>
            </a:r>
            <a:endParaRPr lang="en-GB" sz="1800" b="1" u="none" dirty="0">
              <a:solidFill>
                <a:srgbClr val="D09E00"/>
              </a:solidFill>
            </a:endParaRPr>
          </a:p>
          <a:p>
            <a:pPr algn="ctr"/>
            <a:r>
              <a:rPr lang="en-GB" sz="1100" b="1" dirty="0">
                <a:solidFill>
                  <a:schemeClr val="tx1">
                    <a:lumMod val="50000"/>
                    <a:lumOff val="50000"/>
                  </a:schemeClr>
                </a:solidFill>
              </a:rPr>
              <a:t>Lecturer (Assistant Professor) in Sociology</a:t>
            </a:r>
          </a:p>
        </p:txBody>
      </p:sp>
      <p:cxnSp>
        <p:nvCxnSpPr>
          <p:cNvPr id="6" name="Straight Connector 5">
            <a:extLst>
              <a:ext uri="{FF2B5EF4-FFF2-40B4-BE49-F238E27FC236}">
                <a16:creationId xmlns:a16="http://schemas.microsoft.com/office/drawing/2014/main" id="{98989E25-EC00-27A7-99BA-B3748C9A5981}"/>
              </a:ext>
            </a:extLst>
          </p:cNvPr>
          <p:cNvCxnSpPr>
            <a:cxnSpLocks/>
          </p:cNvCxnSpPr>
          <p:nvPr userDrawn="1"/>
        </p:nvCxnSpPr>
        <p:spPr>
          <a:xfrm>
            <a:off x="0" y="4256590"/>
            <a:ext cx="91440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F92C97E-FF59-9504-B70D-5344A75DB8F4}"/>
              </a:ext>
            </a:extLst>
          </p:cNvPr>
          <p:cNvSpPr txBox="1"/>
          <p:nvPr userDrawn="1"/>
        </p:nvSpPr>
        <p:spPr>
          <a:xfrm>
            <a:off x="4152686" y="4447687"/>
            <a:ext cx="1802458" cy="577081"/>
          </a:xfrm>
          <a:prstGeom prst="rect">
            <a:avLst/>
          </a:prstGeom>
          <a:noFill/>
        </p:spPr>
        <p:txBody>
          <a:bodyPr wrap="square" rtlCol="0">
            <a:spAutoFit/>
          </a:bodyPr>
          <a:lstStyle/>
          <a:p>
            <a:pPr marL="180000">
              <a:lnSpc>
                <a:spcPct val="100000"/>
              </a:lnSpc>
              <a:spcBef>
                <a:spcPts val="0"/>
              </a:spcBef>
            </a:pPr>
            <a:r>
              <a:rPr lang="en-GB" sz="1050" b="0" dirty="0">
                <a:solidFill>
                  <a:srgbClr val="BC8F00"/>
                </a:solidFill>
                <a:latin typeface="+mn-lt"/>
                <a:cs typeface="Courier New" panose="02070309020205020404" pitchFamily="49" charset="0"/>
                <a:hlinkClick r:id="rId4">
                  <a:extLst>
                    <a:ext uri="{A12FA001-AC4F-418D-AE19-62706E023703}">
                      <ahyp:hlinkClr xmlns:ahyp="http://schemas.microsoft.com/office/drawing/2018/hyperlinkcolor" val="tx"/>
                    </a:ext>
                  </a:extLst>
                </a:hlinkClick>
              </a:rPr>
              <a:t>chris.moreh@ncl.ac.uk</a:t>
            </a:r>
            <a:endParaRPr lang="en-GB" sz="1050" b="0" dirty="0">
              <a:solidFill>
                <a:srgbClr val="BC8F00"/>
              </a:solidFill>
              <a:latin typeface="+mn-lt"/>
              <a:cs typeface="Courier New" panose="02070309020205020404" pitchFamily="49" charset="0"/>
              <a:hlinkClick r:id="rId5">
                <a:extLst>
                  <a:ext uri="{A12FA001-AC4F-418D-AE19-62706E023703}">
                    <ahyp:hlinkClr xmlns:ahyp="http://schemas.microsoft.com/office/drawing/2018/hyperlinkcolor" val="tx"/>
                  </a:ext>
                </a:extLst>
              </a:hlinkClick>
            </a:endParaRPr>
          </a:p>
          <a:p>
            <a:pPr marL="180000">
              <a:lnSpc>
                <a:spcPct val="100000"/>
              </a:lnSpc>
              <a:spcBef>
                <a:spcPts val="0"/>
              </a:spcBef>
            </a:pPr>
            <a:r>
              <a:rPr lang="en-GB" sz="1050" b="0" dirty="0">
                <a:solidFill>
                  <a:srgbClr val="BC8F00"/>
                </a:solidFill>
                <a:latin typeface="+mn-lt"/>
                <a:cs typeface="Courier New" panose="02070309020205020404" pitchFamily="49" charset="0"/>
                <a:hlinkClick r:id="rId5">
                  <a:extLst>
                    <a:ext uri="{A12FA001-AC4F-418D-AE19-62706E023703}">
                      <ahyp:hlinkClr xmlns:ahyp="http://schemas.microsoft.com/office/drawing/2018/hyperlinkcolor" val="tx"/>
                    </a:ext>
                  </a:extLst>
                </a:hlinkClick>
              </a:rPr>
              <a:t>chrismoreh.com</a:t>
            </a:r>
            <a:endParaRPr lang="en-GB" sz="1050" b="0" dirty="0">
              <a:solidFill>
                <a:srgbClr val="BC8F00"/>
              </a:solidFill>
              <a:latin typeface="+mn-lt"/>
              <a:cs typeface="Courier New" panose="02070309020205020404" pitchFamily="49" charset="0"/>
            </a:endParaRPr>
          </a:p>
          <a:p>
            <a:pPr marL="180000">
              <a:lnSpc>
                <a:spcPct val="100000"/>
              </a:lnSpc>
              <a:spcBef>
                <a:spcPts val="0"/>
              </a:spcBef>
            </a:pPr>
            <a:r>
              <a:rPr lang="en-GB" sz="1050" b="0" dirty="0">
                <a:solidFill>
                  <a:srgbClr val="BC8F00"/>
                </a:solidFill>
                <a:latin typeface="+mn-lt"/>
                <a:cs typeface="Courier New" panose="02070309020205020404" pitchFamily="49" charset="0"/>
                <a:hlinkClick r:id="rId6">
                  <a:extLst>
                    <a:ext uri="{A12FA001-AC4F-418D-AE19-62706E023703}">
                      <ahyp:hlinkClr xmlns:ahyp="http://schemas.microsoft.com/office/drawing/2018/hyperlinkcolor" val="tx"/>
                    </a:ext>
                  </a:extLst>
                </a:hlinkClick>
              </a:rPr>
              <a:t>/</a:t>
            </a:r>
            <a:r>
              <a:rPr lang="en-GB" sz="1050" b="0" dirty="0" err="1">
                <a:solidFill>
                  <a:srgbClr val="BC8F00"/>
                </a:solidFill>
                <a:latin typeface="+mn-lt"/>
                <a:cs typeface="Courier New" panose="02070309020205020404" pitchFamily="49" charset="0"/>
                <a:hlinkClick r:id="rId6">
                  <a:extLst>
                    <a:ext uri="{A12FA001-AC4F-418D-AE19-62706E023703}">
                      <ahyp:hlinkClr xmlns:ahyp="http://schemas.microsoft.com/office/drawing/2018/hyperlinkcolor" val="tx"/>
                    </a:ext>
                  </a:extLst>
                </a:hlinkClick>
              </a:rPr>
              <a:t>CGMoreh</a:t>
            </a:r>
            <a:endParaRPr lang="en-GB" sz="1050" b="0" dirty="0">
              <a:solidFill>
                <a:srgbClr val="BC8F00"/>
              </a:solidFill>
              <a:latin typeface="+mn-lt"/>
              <a:cs typeface="Courier New" panose="02070309020205020404" pitchFamily="49" charset="0"/>
            </a:endParaRPr>
          </a:p>
        </p:txBody>
      </p:sp>
      <p:pic>
        <p:nvPicPr>
          <p:cNvPr id="10" name="Picture 9">
            <a:extLst>
              <a:ext uri="{FF2B5EF4-FFF2-40B4-BE49-F238E27FC236}">
                <a16:creationId xmlns:a16="http://schemas.microsoft.com/office/drawing/2014/main" id="{A98DAFE7-3824-F0CC-B076-787122D25210}"/>
              </a:ext>
            </a:extLst>
          </p:cNvPr>
          <p:cNvPicPr>
            <a:picLocks noChangeAspect="1"/>
          </p:cNvPicPr>
          <p:nvPr userDrawn="1"/>
        </p:nvPicPr>
        <p:blipFill>
          <a:blip r:embed="rId7"/>
          <a:stretch>
            <a:fillRect/>
          </a:stretch>
        </p:blipFill>
        <p:spPr>
          <a:xfrm flipH="1">
            <a:off x="4245474" y="4686677"/>
            <a:ext cx="104685" cy="108000"/>
          </a:xfrm>
          <a:prstGeom prst="rect">
            <a:avLst/>
          </a:prstGeom>
        </p:spPr>
      </p:pic>
      <p:pic>
        <p:nvPicPr>
          <p:cNvPr id="13" name="Picture 16">
            <a:extLst>
              <a:ext uri="{FF2B5EF4-FFF2-40B4-BE49-F238E27FC236}">
                <a16:creationId xmlns:a16="http://schemas.microsoft.com/office/drawing/2014/main" id="{6AB2A868-3AAE-A130-F301-256E24FB1A62}"/>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224685" y="4827458"/>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mail Icon Clip Art , Royalty PNG Transparent Background, Free Download  #130 - FreeIconsPNG">
            <a:extLst>
              <a:ext uri="{FF2B5EF4-FFF2-40B4-BE49-F238E27FC236}">
                <a16:creationId xmlns:a16="http://schemas.microsoft.com/office/drawing/2014/main" id="{AFE87CF2-8DC2-BC8E-4713-AA4D407825F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241754" y="4530551"/>
            <a:ext cx="105840" cy="10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33C27994-F954-99B7-0D70-ADBA570DFF9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971649" y="4515087"/>
            <a:ext cx="1343515" cy="442285"/>
          </a:xfrm>
          <a:prstGeom prst="rect">
            <a:avLst/>
          </a:prstGeom>
        </p:spPr>
      </p:pic>
      <p:pic>
        <p:nvPicPr>
          <p:cNvPr id="17" name="Picture 16" descr="A blue shield with white text and a cross&#10;&#10;Description automatically generated">
            <a:extLst>
              <a:ext uri="{FF2B5EF4-FFF2-40B4-BE49-F238E27FC236}">
                <a16:creationId xmlns:a16="http://schemas.microsoft.com/office/drawing/2014/main" id="{63EAE996-E93F-83E5-ACB5-79BFCF539792}"/>
              </a:ext>
            </a:extLst>
          </p:cNvPr>
          <p:cNvPicPr>
            <a:picLocks noChangeAspect="1"/>
          </p:cNvPicPr>
          <p:nvPr userDrawn="1"/>
        </p:nvPicPr>
        <p:blipFill>
          <a:blip r:embed="rId12"/>
          <a:stretch>
            <a:fillRect/>
          </a:stretch>
        </p:blipFill>
        <p:spPr>
          <a:xfrm>
            <a:off x="3874420" y="504949"/>
            <a:ext cx="1927754" cy="2266369"/>
          </a:xfrm>
          <a:prstGeom prst="rect">
            <a:avLst/>
          </a:prstGeom>
        </p:spPr>
      </p:pic>
      <p:sp>
        <p:nvSpPr>
          <p:cNvPr id="18" name="TextBox 17">
            <a:extLst>
              <a:ext uri="{FF2B5EF4-FFF2-40B4-BE49-F238E27FC236}">
                <a16:creationId xmlns:a16="http://schemas.microsoft.com/office/drawing/2014/main" id="{D4400B15-9CF8-0316-3AB7-63C320AF7BD5}"/>
              </a:ext>
            </a:extLst>
          </p:cNvPr>
          <p:cNvSpPr txBox="1"/>
          <p:nvPr userDrawn="1"/>
        </p:nvSpPr>
        <p:spPr>
          <a:xfrm>
            <a:off x="5829884" y="785024"/>
            <a:ext cx="2869545" cy="1665071"/>
          </a:xfrm>
          <a:prstGeom prst="rect">
            <a:avLst/>
          </a:prstGeom>
          <a:noFill/>
        </p:spPr>
        <p:txBody>
          <a:bodyPr wrap="square" rtlCol="0">
            <a:spAutoFit/>
          </a:bodyPr>
          <a:lstStyle/>
          <a:p>
            <a:pPr algn="l">
              <a:lnSpc>
                <a:spcPct val="90000"/>
              </a:lnSpc>
            </a:pPr>
            <a:r>
              <a:rPr lang="en-GB" sz="4400" b="1" dirty="0">
                <a:solidFill>
                  <a:schemeClr val="tx2"/>
                </a:solidFill>
                <a:latin typeface="Bernard MT Condensed" panose="02050806060905020404" pitchFamily="18" charset="0"/>
              </a:rPr>
              <a:t>Quantitative</a:t>
            </a:r>
          </a:p>
          <a:p>
            <a:pPr algn="l">
              <a:lnSpc>
                <a:spcPct val="90000"/>
              </a:lnSpc>
            </a:pPr>
            <a:r>
              <a:rPr lang="en-GB" sz="4000" b="1" dirty="0">
                <a:solidFill>
                  <a:schemeClr val="tx2"/>
                </a:solidFill>
                <a:latin typeface="Bernard MT Condensed" panose="02050806060905020404" pitchFamily="18" charset="0"/>
              </a:rPr>
              <a:t>  </a:t>
            </a:r>
            <a:r>
              <a:rPr lang="en-GB" sz="4400" b="1" dirty="0">
                <a:solidFill>
                  <a:schemeClr val="tx2"/>
                </a:solidFill>
                <a:latin typeface="Bernard MT Condensed" panose="02050806060905020404" pitchFamily="18" charset="0"/>
              </a:rPr>
              <a:t>analysis</a:t>
            </a:r>
            <a:endParaRPr lang="en-GB" sz="2000" dirty="0"/>
          </a:p>
          <a:p>
            <a:pPr marL="0" algn="ctr">
              <a:spcBef>
                <a:spcPts val="600"/>
              </a:spcBef>
            </a:pPr>
            <a:r>
              <a:rPr lang="en-GB" sz="1800" b="1" dirty="0">
                <a:solidFill>
                  <a:schemeClr val="tx2"/>
                </a:solidFill>
              </a:rPr>
              <a:t>2024/2025 </a:t>
            </a:r>
            <a:r>
              <a:rPr lang="en-GB" sz="1800" b="1" dirty="0">
                <a:solidFill>
                  <a:schemeClr val="tx2"/>
                </a:solidFill>
                <a:latin typeface="Arial Narrow" panose="020B0606020202030204" pitchFamily="34" charset="0"/>
              </a:rPr>
              <a:t>● Winter/Spring</a:t>
            </a:r>
            <a:endParaRPr lang="en-GB" sz="1600" b="1" dirty="0">
              <a:solidFill>
                <a:schemeClr val="tx2"/>
              </a:solidFill>
            </a:endParaRPr>
          </a:p>
        </p:txBody>
      </p:sp>
      <p:sp>
        <p:nvSpPr>
          <p:cNvPr id="19" name="Rectangle 18">
            <a:extLst>
              <a:ext uri="{FF2B5EF4-FFF2-40B4-BE49-F238E27FC236}">
                <a16:creationId xmlns:a16="http://schemas.microsoft.com/office/drawing/2014/main" id="{C134448E-3CB7-6E60-B758-E51EA91BBE79}"/>
              </a:ext>
            </a:extLst>
          </p:cNvPr>
          <p:cNvSpPr/>
          <p:nvPr userDrawn="1"/>
        </p:nvSpPr>
        <p:spPr>
          <a:xfrm>
            <a:off x="8011083" y="1526713"/>
            <a:ext cx="360000" cy="360000"/>
          </a:xfrm>
          <a:prstGeom prst="rect">
            <a:avLst/>
          </a:prstGeom>
          <a:noFill/>
          <a:ln w="28575">
            <a:solidFill>
              <a:srgbClr val="17375E"/>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Bef>
                <a:spcPts val="0"/>
              </a:spcBef>
            </a:pPr>
            <a:r>
              <a:rPr lang="en-GB" sz="3200" b="1" dirty="0">
                <a:solidFill>
                  <a:schemeClr val="tx2"/>
                </a:solidFill>
                <a:latin typeface="Bernard MT Condensed" panose="02050806060905020404" pitchFamily="18" charset="0"/>
              </a:rPr>
              <a:t>+</a:t>
            </a:r>
          </a:p>
        </p:txBody>
      </p:sp>
    </p:spTree>
    <p:extLst>
      <p:ext uri="{BB962C8B-B14F-4D97-AF65-F5344CB8AC3E}">
        <p14:creationId xmlns:p14="http://schemas.microsoft.com/office/powerpoint/2010/main" val="349296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2F7D1B-3878-D2B0-1304-530F3883BBA9}"/>
              </a:ext>
            </a:extLst>
          </p:cNvPr>
          <p:cNvSpPr>
            <a:spLocks noGrp="1"/>
          </p:cNvSpPr>
          <p:nvPr>
            <p:ph type="ftr" sz="quarter" idx="11"/>
          </p:nvPr>
        </p:nvSpPr>
        <p:spPr>
          <a:xfrm>
            <a:off x="457200" y="4939093"/>
            <a:ext cx="7430322" cy="162964"/>
          </a:xfrm>
        </p:spPr>
        <p:txBody>
          <a:bodyPr/>
          <a:lstStyle/>
          <a:p>
            <a:endParaRPr lang="en-US" dirty="0"/>
          </a:p>
        </p:txBody>
      </p:sp>
      <p:sp>
        <p:nvSpPr>
          <p:cNvPr id="4" name="Slide Number Placeholder 5">
            <a:extLst>
              <a:ext uri="{FF2B5EF4-FFF2-40B4-BE49-F238E27FC236}">
                <a16:creationId xmlns:a16="http://schemas.microsoft.com/office/drawing/2014/main" id="{20D26AD5-81C8-C0FB-9D88-960134158BA2}"/>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13090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y 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E39D995-341F-A6B1-2F21-3116F45E25C0}"/>
              </a:ext>
            </a:extLst>
          </p:cNvPr>
          <p:cNvSpPr/>
          <p:nvPr userDrawn="1"/>
        </p:nvSpPr>
        <p:spPr>
          <a:xfrm>
            <a:off x="6330998" y="0"/>
            <a:ext cx="2813002" cy="167523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Footer Placeholder 4">
            <a:extLst>
              <a:ext uri="{FF2B5EF4-FFF2-40B4-BE49-F238E27FC236}">
                <a16:creationId xmlns:a16="http://schemas.microsoft.com/office/drawing/2014/main" id="{4ABAE87D-0C53-63F7-3A23-34C60AF745A7}"/>
              </a:ext>
            </a:extLst>
          </p:cNvPr>
          <p:cNvSpPr>
            <a:spLocks noGrp="1"/>
          </p:cNvSpPr>
          <p:nvPr>
            <p:ph type="ftr" sz="quarter" idx="11"/>
          </p:nvPr>
        </p:nvSpPr>
        <p:spPr>
          <a:xfrm>
            <a:off x="457200" y="4939093"/>
            <a:ext cx="7430322" cy="162964"/>
          </a:xfrm>
        </p:spPr>
        <p:txBody>
          <a:bodyPr/>
          <a:lstStyle/>
          <a:p>
            <a:endParaRPr lang="en-US" dirty="0"/>
          </a:p>
        </p:txBody>
      </p:sp>
      <p:sp>
        <p:nvSpPr>
          <p:cNvPr id="3" name="Slide Number Placeholder 5">
            <a:extLst>
              <a:ext uri="{FF2B5EF4-FFF2-40B4-BE49-F238E27FC236}">
                <a16:creationId xmlns:a16="http://schemas.microsoft.com/office/drawing/2014/main" id="{115F3906-0C04-2F24-4D6B-A39FF2CD8CD5}"/>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870784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7" name="Rectangle 6">
            <a:extLst>
              <a:ext uri="{FF2B5EF4-FFF2-40B4-BE49-F238E27FC236}">
                <a16:creationId xmlns:a16="http://schemas.microsoft.com/office/drawing/2014/main" id="{AD0EF9C7-D113-CFA2-908E-4C505674E25B}"/>
              </a:ext>
            </a:extLst>
          </p:cNvPr>
          <p:cNvSpPr/>
          <p:nvPr userDrawn="1"/>
        </p:nvSpPr>
        <p:spPr>
          <a:xfrm>
            <a:off x="457200" y="795153"/>
            <a:ext cx="4544438" cy="21792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&lt;/&gt;</a:t>
            </a:r>
          </a:p>
        </p:txBody>
      </p:sp>
      <p:sp>
        <p:nvSpPr>
          <p:cNvPr id="3" name="Text Placeholder 3">
            <a:extLst>
              <a:ext uri="{FF2B5EF4-FFF2-40B4-BE49-F238E27FC236}">
                <a16:creationId xmlns:a16="http://schemas.microsoft.com/office/drawing/2014/main" id="{9230A994-0349-2ECC-612E-CA66214407C1}"/>
              </a:ext>
            </a:extLst>
          </p:cNvPr>
          <p:cNvSpPr>
            <a:spLocks noGrp="1"/>
          </p:cNvSpPr>
          <p:nvPr>
            <p:ph type="body" sz="half" idx="2"/>
          </p:nvPr>
        </p:nvSpPr>
        <p:spPr>
          <a:xfrm>
            <a:off x="457200" y="1103875"/>
            <a:ext cx="4555554" cy="3744419"/>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13">
            <a:extLst>
              <a:ext uri="{FF2B5EF4-FFF2-40B4-BE49-F238E27FC236}">
                <a16:creationId xmlns:a16="http://schemas.microsoft.com/office/drawing/2014/main" id="{F2D88C25-46CF-1625-0335-D16D0CFF5B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1B9C554B-7E7A-3015-1DF3-6130D7D3568C}"/>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108EE0C6-B2B1-B8CC-8ED9-05F5E01E9C37}"/>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7" name="Text Placeholder 13">
            <a:extLst>
              <a:ext uri="{FF2B5EF4-FFF2-40B4-BE49-F238E27FC236}">
                <a16:creationId xmlns:a16="http://schemas.microsoft.com/office/drawing/2014/main" id="{A58E1145-CE35-74B4-04F3-3F6A2CFDD3E2}"/>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8" name="Text Placeholder 13">
            <a:extLst>
              <a:ext uri="{FF2B5EF4-FFF2-40B4-BE49-F238E27FC236}">
                <a16:creationId xmlns:a16="http://schemas.microsoft.com/office/drawing/2014/main" id="{CB93C2E5-0D44-15AF-EE6B-BE5799D8B00C}"/>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4981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10" name="Rectangle 9">
            <a:extLst>
              <a:ext uri="{FF2B5EF4-FFF2-40B4-BE49-F238E27FC236}">
                <a16:creationId xmlns:a16="http://schemas.microsoft.com/office/drawing/2014/main" id="{181FEFBD-4227-460D-52B0-6E1E0EB0F2ED}"/>
              </a:ext>
            </a:extLst>
          </p:cNvPr>
          <p:cNvSpPr/>
          <p:nvPr userDrawn="1"/>
        </p:nvSpPr>
        <p:spPr>
          <a:xfrm>
            <a:off x="457200" y="795153"/>
            <a:ext cx="4555554" cy="212180"/>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Output</a:t>
            </a:r>
          </a:p>
        </p:txBody>
      </p:sp>
      <p:sp>
        <p:nvSpPr>
          <p:cNvPr id="3" name="Text Placeholder 13">
            <a:extLst>
              <a:ext uri="{FF2B5EF4-FFF2-40B4-BE49-F238E27FC236}">
                <a16:creationId xmlns:a16="http://schemas.microsoft.com/office/drawing/2014/main" id="{7FC397DE-4A0E-A3E8-5FCE-2E25782804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7" name="Text Placeholder 13">
            <a:extLst>
              <a:ext uri="{FF2B5EF4-FFF2-40B4-BE49-F238E27FC236}">
                <a16:creationId xmlns:a16="http://schemas.microsoft.com/office/drawing/2014/main" id="{42A8D10E-77E4-4EB7-D6B9-9A0C7501508A}"/>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4" name="Text Placeholder 13">
            <a:extLst>
              <a:ext uri="{FF2B5EF4-FFF2-40B4-BE49-F238E27FC236}">
                <a16:creationId xmlns:a16="http://schemas.microsoft.com/office/drawing/2014/main" id="{C690974B-CD22-3C61-9C47-6F66F13E0AD9}"/>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EE4D8AE8-0159-1D2D-8060-CDAD41BDD9A1}"/>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E8D942F4-8A01-DE60-53EF-201B2D334754}"/>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146833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719-9845-1AAF-977B-85BACA444DFB}"/>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92C0E-7183-B43D-1E1C-4C8321788DE8}"/>
              </a:ext>
            </a:extLst>
          </p:cNvPr>
          <p:cNvSpPr>
            <a:spLocks noGrp="1"/>
          </p:cNvSpPr>
          <p:nvPr>
            <p:ph type="body" orient="vert" idx="1"/>
          </p:nvPr>
        </p:nvSpPr>
        <p:spPr>
          <a:xfrm>
            <a:off x="457200" y="637953"/>
            <a:ext cx="8229600" cy="422293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F2D0BD08-ADDB-3A6B-A0AB-7FE353AA8D66}"/>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17FDCA86-3890-4928-996B-040E278932C4}"/>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252677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0041F-3C76-27AA-A693-10CB6F051CE7}"/>
              </a:ext>
            </a:extLst>
          </p:cNvPr>
          <p:cNvSpPr>
            <a:spLocks noGrp="1"/>
          </p:cNvSpPr>
          <p:nvPr>
            <p:ph type="title" orient="vert"/>
          </p:nvPr>
        </p:nvSpPr>
        <p:spPr>
          <a:xfrm>
            <a:off x="7499350" y="914400"/>
            <a:ext cx="1187450" cy="3886935"/>
          </a:xfrm>
          <a:prstGeom prst="rect">
            <a:avLst/>
          </a:prstGeom>
        </p:spPr>
        <p:txBody>
          <a:bodyPr vert="eaVert">
            <a:normAutofit/>
          </a:bodyPr>
          <a:lstStyle>
            <a:lvl1pPr>
              <a:defRPr sz="2800"/>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FC016C3-3E32-BD6D-B88D-09591C670EC7}"/>
              </a:ext>
            </a:extLst>
          </p:cNvPr>
          <p:cNvSpPr>
            <a:spLocks noGrp="1"/>
          </p:cNvSpPr>
          <p:nvPr>
            <p:ph type="body" orient="vert" idx="1"/>
          </p:nvPr>
        </p:nvSpPr>
        <p:spPr>
          <a:xfrm>
            <a:off x="457200" y="274638"/>
            <a:ext cx="6818243" cy="4555779"/>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16D387F-1CFB-E90A-4318-8094988DFCE2}"/>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8743F5CF-6F91-B67E-60C4-82B03C74F87F}"/>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1226111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1DFA72-1E4C-6222-D23E-CA61D92BD764}"/>
              </a:ext>
            </a:extLst>
          </p:cNvPr>
          <p:cNvSpPr txBox="1"/>
          <p:nvPr userDrawn="1"/>
        </p:nvSpPr>
        <p:spPr>
          <a:xfrm>
            <a:off x="457200" y="175726"/>
            <a:ext cx="2552400" cy="584775"/>
          </a:xfrm>
          <a:prstGeom prst="rect">
            <a:avLst/>
          </a:prstGeom>
          <a:noFill/>
        </p:spPr>
        <p:txBody>
          <a:bodyPr wrap="square" rtlCol="0">
            <a:spAutoFit/>
          </a:bodyPr>
          <a:lstStyle/>
          <a:p>
            <a:r>
              <a:rPr lang="en-GB" sz="3200" b="1" dirty="0">
                <a:solidFill>
                  <a:schemeClr val="tx2">
                    <a:lumMod val="50000"/>
                  </a:schemeClr>
                </a:solidFill>
                <a:latin typeface="Arial Narrow" panose="020B0606020202030204" pitchFamily="34" charset="0"/>
              </a:rPr>
              <a:t>References</a:t>
            </a:r>
          </a:p>
        </p:txBody>
      </p:sp>
      <p:sp>
        <p:nvSpPr>
          <p:cNvPr id="15" name="Content Placeholder 14">
            <a:extLst>
              <a:ext uri="{FF2B5EF4-FFF2-40B4-BE49-F238E27FC236}">
                <a16:creationId xmlns:a16="http://schemas.microsoft.com/office/drawing/2014/main" id="{9ECE1477-199E-F139-132B-55DC6942CC3A}"/>
              </a:ext>
            </a:extLst>
          </p:cNvPr>
          <p:cNvSpPr>
            <a:spLocks noGrp="1"/>
          </p:cNvSpPr>
          <p:nvPr>
            <p:ph sz="quarter" idx="10" hasCustomPrompt="1"/>
          </p:nvPr>
        </p:nvSpPr>
        <p:spPr>
          <a:xfrm>
            <a:off x="582613" y="814388"/>
            <a:ext cx="8101012" cy="4067175"/>
          </a:xfrm>
          <a:prstGeom prst="rect">
            <a:avLst/>
          </a:prstGeom>
        </p:spPr>
        <p:txBody>
          <a:bodyPr>
            <a:normAutofit/>
          </a:bodyPr>
          <a:lstStyle>
            <a:lvl1pPr marL="266700" indent="-266700">
              <a:buNone/>
              <a:defRPr sz="1000">
                <a:latin typeface="Arial Narrow" panose="020B0606020202030204" pitchFamily="34" charset="0"/>
              </a:defRPr>
            </a:lvl1pPr>
            <a:lvl2pPr marL="342900" indent="0">
              <a:buNone/>
              <a:defRPr/>
            </a:lvl2pPr>
            <a:lvl3pPr marL="685800" indent="0">
              <a:buNone/>
              <a:defRPr/>
            </a:lvl3pPr>
            <a:lvl4pPr marL="1028700" indent="0">
              <a:buNone/>
              <a:defRPr/>
            </a:lvl4pPr>
            <a:lvl5pPr marL="1371600" indent="0">
              <a:buNone/>
              <a:defRPr/>
            </a:lvl5pPr>
          </a:lstStyle>
          <a:p>
            <a:pPr marL="266700" marR="0" lvl="0" indent="-266700" algn="l" defTabSz="342900" rtl="0" eaLnBrk="1" fontAlgn="auto" latinLnBrk="0" hangingPunct="1">
              <a:lnSpc>
                <a:spcPct val="100000"/>
              </a:lnSpc>
              <a:spcBef>
                <a:spcPct val="20000"/>
              </a:spcBef>
              <a:spcAft>
                <a:spcPts val="0"/>
              </a:spcAft>
              <a:buClr>
                <a:schemeClr val="accent1">
                  <a:lumMod val="50000"/>
                </a:schemeClr>
              </a:buClr>
              <a:buSzPct val="110000"/>
              <a:buFont typeface="Arial Narrow" panose="020B0606020202030204" pitchFamily="34" charset="0"/>
              <a:buNone/>
              <a:tabLst/>
              <a:defRPr/>
            </a:pPr>
            <a:r>
              <a:rPr lang="en-US" dirty="0"/>
              <a:t>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a:t>
            </a:r>
          </a:p>
          <a:p>
            <a:pPr lvl="0"/>
            <a:endParaRPr lang="en-US" dirty="0"/>
          </a:p>
        </p:txBody>
      </p:sp>
    </p:spTree>
    <p:extLst>
      <p:ext uri="{BB962C8B-B14F-4D97-AF65-F5344CB8AC3E}">
        <p14:creationId xmlns:p14="http://schemas.microsoft.com/office/powerpoint/2010/main" val="236630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8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Comparisons and Associations</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1632610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8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Comparisons and Associations</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2181123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8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Comparisons and Associations</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75693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HSS8005">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801C533-1867-C4B9-70FF-DCAFD675B741}"/>
              </a:ext>
            </a:extLst>
          </p:cNvPr>
          <p:cNvSpPr/>
          <p:nvPr userDrawn="1"/>
        </p:nvSpPr>
        <p:spPr>
          <a:xfrm>
            <a:off x="243401" y="539430"/>
            <a:ext cx="3986522" cy="4104933"/>
          </a:xfrm>
          <a:prstGeom prst="roundRect">
            <a:avLst/>
          </a:prstGeom>
          <a:solidFill>
            <a:srgbClr val="1B416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98134AA-A809-2C78-E9D1-9C77302824E7}"/>
              </a:ext>
            </a:extLst>
          </p:cNvPr>
          <p:cNvSpPr>
            <a:spLocks noGrp="1"/>
          </p:cNvSpPr>
          <p:nvPr>
            <p:ph type="body" sz="quarter" idx="10" hasCustomPrompt="1"/>
          </p:nvPr>
        </p:nvSpPr>
        <p:spPr>
          <a:xfrm>
            <a:off x="1322262" y="1301327"/>
            <a:ext cx="2681423" cy="734994"/>
          </a:xfrm>
          <a:effectLst>
            <a:outerShdw blurRad="50800" dist="38100" dir="2700000" algn="tl" rotWithShape="0">
              <a:prstClr val="black">
                <a:alpha val="40000"/>
              </a:prstClr>
            </a:outerShdw>
          </a:effectLst>
        </p:spPr>
        <p:txBody>
          <a:bodyPr>
            <a:noAutofit/>
          </a:bodyPr>
          <a:lstStyle>
            <a:lvl1pPr marL="0" indent="0" algn="l">
              <a:buNone/>
              <a:defRPr sz="4000" b="1">
                <a:solidFill>
                  <a:schemeClr val="bg1"/>
                </a:solidFill>
                <a:effectLst>
                  <a:outerShdw blurRad="38100" dist="38100" dir="2700000" algn="tl">
                    <a:srgbClr val="000000">
                      <a:alpha val="43137"/>
                    </a:srgbClr>
                  </a:outerShdw>
                </a:effectLst>
                <a:latin typeface="Arial Black" panose="020B0A04020102020204" pitchFamily="34" charset="0"/>
              </a:defRPr>
            </a:lvl1pPr>
          </a:lstStyle>
          <a:p>
            <a:pPr lvl="0"/>
            <a:r>
              <a:rPr lang="en-GB" dirty="0"/>
              <a:t>Week</a:t>
            </a:r>
          </a:p>
        </p:txBody>
      </p:sp>
      <p:sp>
        <p:nvSpPr>
          <p:cNvPr id="14" name="Text Placeholder 12">
            <a:extLst>
              <a:ext uri="{FF2B5EF4-FFF2-40B4-BE49-F238E27FC236}">
                <a16:creationId xmlns:a16="http://schemas.microsoft.com/office/drawing/2014/main" id="{AAD8091D-CC63-8091-2050-23392AD44206}"/>
              </a:ext>
            </a:extLst>
          </p:cNvPr>
          <p:cNvSpPr>
            <a:spLocks noGrp="1"/>
          </p:cNvSpPr>
          <p:nvPr>
            <p:ph type="body" sz="quarter" idx="11" hasCustomPrompt="1"/>
          </p:nvPr>
        </p:nvSpPr>
        <p:spPr>
          <a:xfrm>
            <a:off x="517483" y="2258187"/>
            <a:ext cx="3486202" cy="734994"/>
          </a:xfrm>
          <a:effectLst>
            <a:outerShdw blurRad="50800" dist="38100" dir="2700000" algn="tl" rotWithShape="0">
              <a:prstClr val="black">
                <a:alpha val="40000"/>
              </a:prstClr>
            </a:outerShdw>
          </a:effectLst>
        </p:spPr>
        <p:txBody>
          <a:bodyPr>
            <a:noAutofit/>
          </a:bodyPr>
          <a:lstStyle>
            <a:lvl1pPr marL="0" indent="0" algn="ctr">
              <a:buNone/>
              <a:defRPr sz="3200" b="1">
                <a:solidFill>
                  <a:srgbClr val="BC8F00"/>
                </a:solidFill>
                <a:effectLst>
                  <a:outerShdw blurRad="38100" dist="38100" dir="2700000" algn="tl">
                    <a:srgbClr val="000000">
                      <a:alpha val="43137"/>
                    </a:srgbClr>
                  </a:outerShdw>
                </a:effectLst>
                <a:latin typeface="Arial Black" panose="020B0A04020102020204" pitchFamily="34" charset="0"/>
              </a:defRPr>
            </a:lvl1pPr>
          </a:lstStyle>
          <a:p>
            <a:pPr lvl="0"/>
            <a:r>
              <a:rPr lang="en-GB" dirty="0"/>
              <a:t>Title</a:t>
            </a:r>
          </a:p>
        </p:txBody>
      </p:sp>
      <p:sp>
        <p:nvSpPr>
          <p:cNvPr id="15" name="Text Placeholder 12">
            <a:extLst>
              <a:ext uri="{FF2B5EF4-FFF2-40B4-BE49-F238E27FC236}">
                <a16:creationId xmlns:a16="http://schemas.microsoft.com/office/drawing/2014/main" id="{B968507A-6057-2009-0EF2-C6F0328D114C}"/>
              </a:ext>
            </a:extLst>
          </p:cNvPr>
          <p:cNvSpPr>
            <a:spLocks noGrp="1"/>
          </p:cNvSpPr>
          <p:nvPr>
            <p:ph type="body" sz="quarter" idx="12" hasCustomPrompt="1"/>
          </p:nvPr>
        </p:nvSpPr>
        <p:spPr>
          <a:xfrm>
            <a:off x="517483" y="3215047"/>
            <a:ext cx="3486202" cy="734994"/>
          </a:xfrm>
          <a:effectLst>
            <a:outerShdw blurRad="50800" dist="38100" dir="2700000" algn="tl" rotWithShape="0">
              <a:prstClr val="black">
                <a:alpha val="40000"/>
              </a:prstClr>
            </a:outerShdw>
          </a:effectLst>
        </p:spPr>
        <p:txBody>
          <a:bodyPr>
            <a:noAutofit/>
          </a:bodyPr>
          <a:lstStyle>
            <a:lvl1pPr marL="0" indent="0" algn="ctr">
              <a:buNone/>
              <a:defRPr sz="2400" b="1">
                <a:solidFill>
                  <a:schemeClr val="bg1"/>
                </a:solidFill>
                <a:effectLst/>
                <a:latin typeface="+mn-lt"/>
              </a:defRPr>
            </a:lvl1pPr>
          </a:lstStyle>
          <a:p>
            <a:pPr lvl="0"/>
            <a:r>
              <a:rPr lang="en-GB" dirty="0"/>
              <a:t>Subtitle</a:t>
            </a:r>
          </a:p>
        </p:txBody>
      </p:sp>
      <p:pic>
        <p:nvPicPr>
          <p:cNvPr id="5" name="Picture 4" descr="A blue shield with white text and a cross&#10;&#10;Description automatically generated">
            <a:extLst>
              <a:ext uri="{FF2B5EF4-FFF2-40B4-BE49-F238E27FC236}">
                <a16:creationId xmlns:a16="http://schemas.microsoft.com/office/drawing/2014/main" id="{50230BBA-3272-4F07-2051-FD42A0B8E12B}"/>
              </a:ext>
            </a:extLst>
          </p:cNvPr>
          <p:cNvPicPr>
            <a:picLocks noChangeAspect="1"/>
          </p:cNvPicPr>
          <p:nvPr userDrawn="1"/>
        </p:nvPicPr>
        <p:blipFill>
          <a:blip r:embed="rId2"/>
          <a:stretch>
            <a:fillRect/>
          </a:stretch>
        </p:blipFill>
        <p:spPr>
          <a:xfrm>
            <a:off x="550019" y="1282774"/>
            <a:ext cx="688268" cy="809163"/>
          </a:xfrm>
          <a:prstGeom prst="rect">
            <a:avLst/>
          </a:prstGeom>
        </p:spPr>
      </p:pic>
      <p:sp>
        <p:nvSpPr>
          <p:cNvPr id="10" name="SmartArt Placeholder 9">
            <a:extLst>
              <a:ext uri="{FF2B5EF4-FFF2-40B4-BE49-F238E27FC236}">
                <a16:creationId xmlns:a16="http://schemas.microsoft.com/office/drawing/2014/main" id="{9462080A-D57A-6BE4-52F9-7E334BB26EA8}"/>
              </a:ext>
            </a:extLst>
          </p:cNvPr>
          <p:cNvSpPr>
            <a:spLocks noGrp="1"/>
          </p:cNvSpPr>
          <p:nvPr>
            <p:ph type="dgm" sz="quarter" idx="13"/>
          </p:nvPr>
        </p:nvSpPr>
        <p:spPr>
          <a:xfrm>
            <a:off x="4177294" y="282872"/>
            <a:ext cx="4644443" cy="4598314"/>
          </a:xfrm>
        </p:spPr>
        <p:txBody>
          <a:bodyPr/>
          <a:lstStyle>
            <a:lvl1pPr marL="0" indent="0">
              <a:buNone/>
              <a:defRPr/>
            </a:lvl1pPr>
          </a:lstStyle>
          <a:p>
            <a:endParaRPr lang="en-GB" dirty="0"/>
          </a:p>
        </p:txBody>
      </p:sp>
    </p:spTree>
    <p:extLst>
      <p:ext uri="{BB962C8B-B14F-4D97-AF65-F5344CB8AC3E}">
        <p14:creationId xmlns:p14="http://schemas.microsoft.com/office/powerpoint/2010/main" val="1639609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8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Comparisons and Associations</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2560044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8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Comparisons and Associations</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1485331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8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Comparisons and Associations</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2216811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457200" y="637953"/>
            <a:ext cx="8229600" cy="4222937"/>
          </a:xfrm>
          <a:prstGeom prst="rect">
            <a:avLst/>
          </a:prstGeom>
        </p:spPr>
        <p:txBody>
          <a:bodyPr anchor="t"/>
          <a:lstStyle>
            <a:lvl1pPr>
              <a:defRPr/>
            </a:lvl1pPr>
            <a:lvl2pPr>
              <a:defRPr sz="1800"/>
            </a:lvl2pPr>
            <a:lvl4pPr>
              <a:defRPr/>
            </a:lvl4pPr>
            <a:lvl5pPr marL="803275" indent="0">
              <a:buNone/>
              <a:defRPr/>
            </a:lvl5pPr>
          </a:lstStyle>
          <a:p>
            <a:pPr lvl="0"/>
            <a:r>
              <a:rPr lang="en-US" dirty="0"/>
              <a:t>First level</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28679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p:nvPr>
        </p:nvSpPr>
        <p:spPr>
          <a:xfrm>
            <a:off x="457200" y="637953"/>
            <a:ext cx="8229600" cy="4222937"/>
          </a:xfrm>
          <a:prstGeom prst="rect">
            <a:avLst/>
          </a:prstGeom>
        </p:spPr>
        <p:txBody>
          <a:bodyPr anchor="t"/>
          <a:lstStyle>
            <a:lvl1pPr marL="146050" indent="0">
              <a:buSzPct val="200000"/>
              <a:buFont typeface="Arial" panose="020B0604020202020204" pitchFamily="34" charset="0"/>
              <a:buNone/>
              <a:defRPr/>
            </a:lvl1pPr>
            <a:lvl2pPr>
              <a:defRPr sz="1800"/>
            </a:lvl2pPr>
            <a:lvl4pPr>
              <a:defRPr/>
            </a:lvl4pPr>
            <a:lvl5pPr marL="803275" indent="0">
              <a:buNone/>
              <a:defRPr/>
            </a:lvl5pPr>
          </a:lstStyle>
          <a:p>
            <a:pPr marL="269875" marR="0" lvl="0" indent="-269875" algn="l" defTabSz="342900" rtl="0" eaLnBrk="1" fontAlgn="auto" latinLnBrk="0" hangingPunct="1">
              <a:lnSpc>
                <a:spcPct val="100000"/>
              </a:lnSpc>
              <a:spcBef>
                <a:spcPct val="20000"/>
              </a:spcBef>
              <a:spcAft>
                <a:spcPts val="0"/>
              </a:spcAft>
              <a:buClr>
                <a:srgbClr val="4F81BD">
                  <a:lumMod val="50000"/>
                </a:srgbClr>
              </a:buClr>
              <a:buSzPct val="130000"/>
              <a:buFont typeface="Arial Narrow" panose="020B060602020203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Click to edit Master text styles</a:t>
            </a:r>
          </a:p>
          <a:p>
            <a:pPr marL="539750" marR="0" lvl="1" indent="-196850" algn="l" defTabSz="342900" rtl="0" eaLnBrk="1" fontAlgn="auto" latinLnBrk="0" hangingPunct="1">
              <a:lnSpc>
                <a:spcPct val="100000"/>
              </a:lnSpc>
              <a:spcBef>
                <a:spcPct val="20000"/>
              </a:spcBef>
              <a:spcAft>
                <a:spcPts val="0"/>
              </a:spcAft>
              <a:buClr>
                <a:srgbClr val="4F81BD">
                  <a:lumMod val="50000"/>
                </a:srgbClr>
              </a:buClr>
              <a:buSzTx/>
              <a:buFont typeface="Arial Narrow" panose="020B0606020202030204" pitchFamily="34" charset="0"/>
              <a:buChar char="►"/>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Calibri"/>
                <a:ea typeface="+mn-ea"/>
                <a:cs typeface="+mn-cs"/>
              </a:rPr>
              <a:t>Second level</a:t>
            </a:r>
          </a:p>
          <a:p>
            <a:pPr marL="717550" marR="0" lvl="2" indent="-269875" algn="l" defTabSz="342900" rtl="0" eaLnBrk="1" fontAlgn="auto" latinLnBrk="0" hangingPunct="1">
              <a:lnSpc>
                <a:spcPct val="70000"/>
              </a:lnSpc>
              <a:spcBef>
                <a:spcPct val="20000"/>
              </a:spcBef>
              <a:spcAft>
                <a:spcPts val="0"/>
              </a:spcAft>
              <a:buClr>
                <a:srgbClr val="17375E"/>
              </a:buClr>
              <a:buSzPct val="110000"/>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Third level</a:t>
            </a:r>
          </a:p>
          <a:p>
            <a:pPr lvl="0"/>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1357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descr="A group of blue and white dots&#10;&#10;Description automatically generated">
            <a:extLst>
              <a:ext uri="{FF2B5EF4-FFF2-40B4-BE49-F238E27FC236}">
                <a16:creationId xmlns:a16="http://schemas.microsoft.com/office/drawing/2014/main" id="{C6AC9A63-0AF1-7CF9-73A8-DF0218F02883}"/>
              </a:ext>
            </a:extLst>
          </p:cNvPr>
          <p:cNvPicPr>
            <a:picLocks noChangeAspect="1"/>
          </p:cNvPicPr>
          <p:nvPr userDrawn="1"/>
        </p:nvPicPr>
        <p:blipFill>
          <a:blip r:embed="rId2"/>
          <a:stretch>
            <a:fillRect/>
          </a:stretch>
        </p:blipFill>
        <p:spPr>
          <a:xfrm>
            <a:off x="41565" y="193964"/>
            <a:ext cx="9080318" cy="4641272"/>
          </a:xfrm>
          <a:prstGeom prst="rect">
            <a:avLst/>
          </a:prstGeom>
        </p:spPr>
      </p:pic>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4168723" y="1025235"/>
            <a:ext cx="4624011" cy="786585"/>
          </a:xfrm>
          <a:prstGeom prst="rect">
            <a:avLst/>
          </a:prstGeom>
          <a:effectLst>
            <a:outerShdw blurRad="50800" dist="38100" algn="l" rotWithShape="0">
              <a:prstClr val="black">
                <a:alpha val="40000"/>
              </a:prstClr>
            </a:outerShdw>
          </a:effectLst>
        </p:spPr>
        <p:txBody>
          <a:bodyPr>
            <a:noAutofit/>
          </a:bodyPr>
          <a:lstStyle>
            <a:lvl1pPr marL="742950" indent="-742950" algn="l">
              <a:buFont typeface="+mj-lt"/>
              <a:buAutoNum type="arabicPeriod"/>
              <a:defRPr sz="4400">
                <a:solidFill>
                  <a:srgbClr val="17375E"/>
                </a:solidFill>
              </a:defRPr>
            </a:lvl1pPr>
          </a:lstStyle>
          <a:p>
            <a:r>
              <a:rPr lang="en-US" dirty="0"/>
              <a:t>Section number</a:t>
            </a:r>
          </a:p>
        </p:txBody>
      </p:sp>
    </p:spTree>
    <p:extLst>
      <p:ext uri="{BB962C8B-B14F-4D97-AF65-F5344CB8AC3E}">
        <p14:creationId xmlns:p14="http://schemas.microsoft.com/office/powerpoint/2010/main" val="322796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7AB64-9D37-A409-E408-6D731768838D}"/>
              </a:ext>
            </a:extLst>
          </p:cNvPr>
          <p:cNvSpPr>
            <a:spLocks noGrp="1"/>
          </p:cNvSpPr>
          <p:nvPr>
            <p:ph idx="1"/>
          </p:nvPr>
        </p:nvSpPr>
        <p:spPr>
          <a:xfrm>
            <a:off x="3907869" y="833523"/>
            <a:ext cx="4777343" cy="4015000"/>
          </a:xfrm>
          <a:prstGeom prst="rect">
            <a:avLst/>
          </a:prstGeom>
        </p:spPr>
        <p:txBody>
          <a:bodyPr>
            <a:normAutofit/>
          </a:bodyPr>
          <a:lstStyle>
            <a:lvl1pPr marL="0" indent="0">
              <a:buNone/>
              <a:defRPr sz="1200"/>
            </a:lvl1pPr>
            <a:lvl2pPr marL="342900" indent="0">
              <a:buNone/>
              <a:defRPr sz="1600"/>
            </a:lvl2pPr>
            <a:lvl3pPr marL="685800" indent="0">
              <a:buNone/>
              <a:defRPr sz="1400"/>
            </a:lvl3pPr>
            <a:lvl4pPr marL="1028700" indent="0">
              <a:buNone/>
              <a:defRPr sz="1200"/>
            </a:lvl4pPr>
            <a:lvl5pPr marL="1371600" indent="0">
              <a:buNone/>
              <a:defRPr sz="1200"/>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a:xfrm>
            <a:off x="457200" y="839871"/>
            <a:ext cx="3364860" cy="4015001"/>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12" name="Rectangle 11">
            <a:extLst>
              <a:ext uri="{FF2B5EF4-FFF2-40B4-BE49-F238E27FC236}">
                <a16:creationId xmlns:a16="http://schemas.microsoft.com/office/drawing/2014/main" id="{B33439DB-6588-794C-92DD-76181D42F47F}"/>
              </a:ext>
            </a:extLst>
          </p:cNvPr>
          <p:cNvSpPr/>
          <p:nvPr userDrawn="1"/>
        </p:nvSpPr>
        <p:spPr>
          <a:xfrm>
            <a:off x="457200" y="614938"/>
            <a:ext cx="3364860" cy="169977"/>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&lt;/&gt;</a:t>
            </a:r>
          </a:p>
        </p:txBody>
      </p:sp>
      <p:sp>
        <p:nvSpPr>
          <p:cNvPr id="13" name="Rectangle 12">
            <a:extLst>
              <a:ext uri="{FF2B5EF4-FFF2-40B4-BE49-F238E27FC236}">
                <a16:creationId xmlns:a16="http://schemas.microsoft.com/office/drawing/2014/main" id="{4A9D3742-67F6-2461-E61A-66FEFDBD2653}"/>
              </a:ext>
            </a:extLst>
          </p:cNvPr>
          <p:cNvSpPr/>
          <p:nvPr userDrawn="1"/>
        </p:nvSpPr>
        <p:spPr>
          <a:xfrm>
            <a:off x="3907870" y="614938"/>
            <a:ext cx="4777344" cy="169977"/>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Output</a:t>
            </a:r>
          </a:p>
        </p:txBody>
      </p:sp>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xfrm>
            <a:off x="457199" y="205979"/>
            <a:ext cx="8229599" cy="371011"/>
          </a:xfrm>
          <a:prstGeom prst="rect">
            <a:avLst/>
          </a:prstGeom>
        </p:spPr>
        <p:txBody>
          <a:bodyPr/>
          <a:lstStyle/>
          <a:p>
            <a:r>
              <a:rPr lang="en-US"/>
              <a:t>Click to edit Master title style</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1" y="4930467"/>
            <a:ext cx="669407"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4990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dirty="0"/>
              <a:t>Click to edit Master title style</a:t>
            </a:r>
          </a:p>
        </p:txBody>
      </p:sp>
      <p:sp>
        <p:nvSpPr>
          <p:cNvPr id="7" name="Content Placeholder 2">
            <a:extLst>
              <a:ext uri="{FF2B5EF4-FFF2-40B4-BE49-F238E27FC236}">
                <a16:creationId xmlns:a16="http://schemas.microsoft.com/office/drawing/2014/main" id="{4C7CB2D7-98C1-DBFA-C787-D7EEE1BDFDD0}"/>
              </a:ext>
            </a:extLst>
          </p:cNvPr>
          <p:cNvSpPr>
            <a:spLocks noGrp="1"/>
          </p:cNvSpPr>
          <p:nvPr>
            <p:ph idx="1"/>
          </p:nvPr>
        </p:nvSpPr>
        <p:spPr>
          <a:xfrm>
            <a:off x="4648743" y="643989"/>
            <a:ext cx="4114803" cy="2074164"/>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a:xfrm>
            <a:off x="457197" y="843673"/>
            <a:ext cx="4114803" cy="1874480"/>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a:xfrm>
            <a:off x="457194" y="3020324"/>
            <a:ext cx="4114804" cy="1874481"/>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6186BFCD-F60B-E6D9-AEC5-D2CC3E6B82C1}"/>
              </a:ext>
            </a:extLst>
          </p:cNvPr>
          <p:cNvSpPr>
            <a:spLocks noGrp="1"/>
          </p:cNvSpPr>
          <p:nvPr>
            <p:ph idx="14"/>
          </p:nvPr>
        </p:nvSpPr>
        <p:spPr>
          <a:xfrm>
            <a:off x="4648743" y="2814859"/>
            <a:ext cx="4114807" cy="2079946"/>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
        <p:nvSpPr>
          <p:cNvPr id="3" name="Text Placeholder 3">
            <a:extLst>
              <a:ext uri="{FF2B5EF4-FFF2-40B4-BE49-F238E27FC236}">
                <a16:creationId xmlns:a16="http://schemas.microsoft.com/office/drawing/2014/main" id="{99BBEB38-D632-A925-B25C-AB20119E9D2D}"/>
              </a:ext>
            </a:extLst>
          </p:cNvPr>
          <p:cNvSpPr>
            <a:spLocks noGrp="1"/>
          </p:cNvSpPr>
          <p:nvPr>
            <p:ph type="body" sz="half" idx="15"/>
          </p:nvPr>
        </p:nvSpPr>
        <p:spPr>
          <a:xfrm>
            <a:off x="457193" y="643989"/>
            <a:ext cx="4114803" cy="178107"/>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3">
            <a:extLst>
              <a:ext uri="{FF2B5EF4-FFF2-40B4-BE49-F238E27FC236}">
                <a16:creationId xmlns:a16="http://schemas.microsoft.com/office/drawing/2014/main" id="{48190733-FE05-D0B0-5566-C56C91282A34}"/>
              </a:ext>
            </a:extLst>
          </p:cNvPr>
          <p:cNvSpPr>
            <a:spLocks noGrp="1"/>
          </p:cNvSpPr>
          <p:nvPr>
            <p:ph type="body" sz="half" idx="16"/>
          </p:nvPr>
        </p:nvSpPr>
        <p:spPr>
          <a:xfrm>
            <a:off x="457192" y="2820073"/>
            <a:ext cx="4114803" cy="178107"/>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3579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07F5-D103-1D08-807A-77826B3678B9}"/>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1B2D80D4-5D3A-948A-B13C-465BDB37286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75F4255-2BCE-7127-B068-F8AFEB92A64F}"/>
              </a:ext>
            </a:extLst>
          </p:cNvPr>
          <p:cNvSpPr>
            <a:spLocks noGrp="1"/>
          </p:cNvSpPr>
          <p:nvPr>
            <p:ph type="sldNum" sz="quarter" idx="11"/>
          </p:nvPr>
        </p:nvSpPr>
        <p:spPr/>
        <p:txBody>
          <a:body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06076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532376" cy="37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44685"/>
            <a:ext cx="8229600" cy="4216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457200" y="4939093"/>
            <a:ext cx="7430322" cy="16296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17393" y="4934651"/>
            <a:ext cx="669407" cy="162964"/>
          </a:xfrm>
          <a:prstGeom prst="rect">
            <a:avLst/>
          </a:prstGeom>
        </p:spPr>
        <p:txBody>
          <a:bodyPr vert="horz" lIns="91440" tIns="45720" rIns="91440" bIns="45720" rtlCol="0" anchor="ctr"/>
          <a:lstStyle>
            <a:lvl1pPr algn="r">
              <a:defRPr sz="800">
                <a:solidFill>
                  <a:srgbClr val="A27B00"/>
                </a:solidFill>
              </a:defRPr>
            </a:lvl1p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96" r:id="rId1"/>
    <p:sldLayoutId id="2147483699" r:id="rId2"/>
    <p:sldLayoutId id="2147483695" r:id="rId3"/>
    <p:sldLayoutId id="2147483694" r:id="rId4"/>
    <p:sldLayoutId id="2147483691" r:id="rId5"/>
    <p:sldLayoutId id="2147483652" r:id="rId6"/>
    <p:sldLayoutId id="2147483675" r:id="rId7"/>
    <p:sldLayoutId id="2147483653" r:id="rId8"/>
    <p:sldLayoutId id="2147483664" r:id="rId9"/>
    <p:sldLayoutId id="2147483655" r:id="rId10"/>
    <p:sldLayoutId id="2147483658" r:id="rId11"/>
    <p:sldLayoutId id="2147483692" r:id="rId12"/>
    <p:sldLayoutId id="2147483693" r:id="rId13"/>
    <p:sldLayoutId id="2147483677" r:id="rId14"/>
    <p:sldLayoutId id="2147483678" r:id="rId15"/>
    <p:sldLayoutId id="2147483661" r:id="rId16"/>
    <p:sldLayoutId id="2147483700" r:id="rId17"/>
    <p:sldLayoutId id="2147483702" r:id="rId18"/>
    <p:sldLayoutId id="2147483703" r:id="rId19"/>
    <p:sldLayoutId id="2147483704" r:id="rId20"/>
    <p:sldLayoutId id="2147483705" r:id="rId21"/>
    <p:sldLayoutId id="2147483706" r:id="rId22"/>
  </p:sldLayoutIdLst>
  <p:hf sldNum="0" hdr="0" ftr="0" dt="0"/>
  <p:txStyles>
    <p:title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p:titleStyle>
    <p:body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lnSpc>
          <a:spcPct val="70000"/>
        </a:lnSpc>
        <a:spcBef>
          <a:spcPct val="20000"/>
        </a:spcBef>
        <a:buClr>
          <a:srgbClr val="17375E"/>
        </a:buClr>
        <a:buSzPct val="110000"/>
        <a:buFont typeface="Courier New" panose="02070309020205020404" pitchFamily="49" charset="0"/>
        <a:buChar char="o"/>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22.png"/><Relationship Id="rId4" Type="http://schemas.openxmlformats.org/officeDocument/2006/relationships/diagramLayout" Target="../diagrams/layout11.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4.png"/><Relationship Id="rId7" Type="http://schemas.openxmlformats.org/officeDocument/2006/relationships/diagramQuickStyle" Target="../diagrams/quickStyle13.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Layout" Target="../diagrams/layout13.xml"/><Relationship Id="rId5" Type="http://schemas.openxmlformats.org/officeDocument/2006/relationships/diagramData" Target="../diagrams/data13.xml"/><Relationship Id="rId10" Type="http://schemas.openxmlformats.org/officeDocument/2006/relationships/image" Target="../media/image23.png"/><Relationship Id="rId4" Type="http://schemas.openxmlformats.org/officeDocument/2006/relationships/image" Target="../media/image19.pn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4.xml"/><Relationship Id="rId11" Type="http://schemas.openxmlformats.org/officeDocument/2006/relationships/image" Target="../media/image25.png"/><Relationship Id="rId5" Type="http://schemas.openxmlformats.org/officeDocument/2006/relationships/diagramQuickStyle" Target="../diagrams/quickStyle14.xml"/><Relationship Id="rId10" Type="http://schemas.openxmlformats.org/officeDocument/2006/relationships/image" Target="../media/image19.png"/><Relationship Id="rId4" Type="http://schemas.openxmlformats.org/officeDocument/2006/relationships/diagramLayout" Target="../diagrams/layout14.xm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5.xml"/><Relationship Id="rId11" Type="http://schemas.openxmlformats.org/officeDocument/2006/relationships/image" Target="../media/image27.png"/><Relationship Id="rId5" Type="http://schemas.openxmlformats.org/officeDocument/2006/relationships/diagramQuickStyle" Target="../diagrams/quickStyle15.xml"/><Relationship Id="rId10" Type="http://schemas.openxmlformats.org/officeDocument/2006/relationships/image" Target="../media/image25.png"/><Relationship Id="rId4" Type="http://schemas.openxmlformats.org/officeDocument/2006/relationships/diagramLayout" Target="../diagrams/layout15.xml"/><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9.png"/><Relationship Id="rId4" Type="http://schemas.openxmlformats.org/officeDocument/2006/relationships/diagramLayout" Target="../diagrams/layout16.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19.png"/><Relationship Id="rId4" Type="http://schemas.openxmlformats.org/officeDocument/2006/relationships/diagramLayout" Target="../diagrams/layout17.xml"/><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30.png"/><Relationship Id="rId4" Type="http://schemas.openxmlformats.org/officeDocument/2006/relationships/diagramLayout" Target="../diagrams/layout18.xm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9.xml"/><Relationship Id="rId11" Type="http://schemas.openxmlformats.org/officeDocument/2006/relationships/image" Target="../media/image20.png"/><Relationship Id="rId5" Type="http://schemas.openxmlformats.org/officeDocument/2006/relationships/diagramQuickStyle" Target="../diagrams/quickStyle19.xml"/><Relationship Id="rId10" Type="http://schemas.openxmlformats.org/officeDocument/2006/relationships/image" Target="../media/image33.png"/><Relationship Id="rId4" Type="http://schemas.openxmlformats.org/officeDocument/2006/relationships/diagramLayout" Target="../diagrams/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32.png"/><Relationship Id="rId4" Type="http://schemas.openxmlformats.org/officeDocument/2006/relationships/diagramLayout" Target="../diagrams/layout20.xml"/><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10" Type="http://schemas.openxmlformats.org/officeDocument/2006/relationships/image" Target="../media/image32.png"/><Relationship Id="rId4" Type="http://schemas.openxmlformats.org/officeDocument/2006/relationships/diagramLayout" Target="../diagrams/layout21.xml"/><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34.png"/><Relationship Id="rId4" Type="http://schemas.openxmlformats.org/officeDocument/2006/relationships/diagramLayout" Target="../diagrams/layout22.xml"/><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3.xml"/><Relationship Id="rId5" Type="http://schemas.openxmlformats.org/officeDocument/2006/relationships/diagramQuickStyle" Target="../diagrams/quickStyle23.xml"/><Relationship Id="rId10" Type="http://schemas.openxmlformats.org/officeDocument/2006/relationships/image" Target="../media/image21.png"/><Relationship Id="rId4" Type="http://schemas.openxmlformats.org/officeDocument/2006/relationships/diagramLayout" Target="../diagrams/layout23.xml"/><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31.png"/><Relationship Id="rId4" Type="http://schemas.openxmlformats.org/officeDocument/2006/relationships/diagramLayout" Target="../diagrams/layout24.xml"/><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25.xml"/><Relationship Id="rId5" Type="http://schemas.openxmlformats.org/officeDocument/2006/relationships/diagramQuickStyle" Target="../diagrams/quickStyle25.xml"/><Relationship Id="rId10" Type="http://schemas.openxmlformats.org/officeDocument/2006/relationships/image" Target="../media/image36.png"/><Relationship Id="rId4" Type="http://schemas.openxmlformats.org/officeDocument/2006/relationships/diagramLayout" Target="../diagrams/layout25.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26.xml"/><Relationship Id="rId5" Type="http://schemas.openxmlformats.org/officeDocument/2006/relationships/diagramQuickStyle" Target="../diagrams/quickStyle26.xml"/><Relationship Id="rId10" Type="http://schemas.openxmlformats.org/officeDocument/2006/relationships/image" Target="../media/image37.png"/><Relationship Id="rId4" Type="http://schemas.openxmlformats.org/officeDocument/2006/relationships/diagramLayout" Target="../diagrams/layout26.xml"/><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27.xml"/><Relationship Id="rId5" Type="http://schemas.openxmlformats.org/officeDocument/2006/relationships/diagramQuickStyle" Target="../diagrams/quickStyle27.xml"/><Relationship Id="rId10" Type="http://schemas.openxmlformats.org/officeDocument/2006/relationships/image" Target="../media/image38.png"/><Relationship Id="rId4" Type="http://schemas.openxmlformats.org/officeDocument/2006/relationships/diagramLayout" Target="../diagrams/layout27.xm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28.xml"/><Relationship Id="rId5" Type="http://schemas.openxmlformats.org/officeDocument/2006/relationships/diagramQuickStyle" Target="../diagrams/quickStyle28.xml"/><Relationship Id="rId10" Type="http://schemas.openxmlformats.org/officeDocument/2006/relationships/image" Target="../media/image34.png"/><Relationship Id="rId4" Type="http://schemas.openxmlformats.org/officeDocument/2006/relationships/diagramLayout" Target="../diagrams/layout28.xm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29.xml"/><Relationship Id="rId5" Type="http://schemas.openxmlformats.org/officeDocument/2006/relationships/diagramQuickStyle" Target="../diagrams/quickStyle29.xml"/><Relationship Id="rId10" Type="http://schemas.openxmlformats.org/officeDocument/2006/relationships/image" Target="../media/image42.png"/><Relationship Id="rId4" Type="http://schemas.openxmlformats.org/officeDocument/2006/relationships/diagramLayout" Target="../diagrams/layout29.xml"/><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39.png"/><Relationship Id="rId4" Type="http://schemas.openxmlformats.org/officeDocument/2006/relationships/diagramLayout" Target="../diagrams/layout30.xml"/><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31.xml"/><Relationship Id="rId5" Type="http://schemas.openxmlformats.org/officeDocument/2006/relationships/diagramQuickStyle" Target="../diagrams/quickStyle31.xml"/><Relationship Id="rId10" Type="http://schemas.openxmlformats.org/officeDocument/2006/relationships/image" Target="../media/image40.png"/><Relationship Id="rId4" Type="http://schemas.openxmlformats.org/officeDocument/2006/relationships/diagramLayout" Target="../diagrams/layout31.xml"/><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33.xml"/><Relationship Id="rId11" Type="http://schemas.openxmlformats.org/officeDocument/2006/relationships/image" Target="../media/image44.png"/><Relationship Id="rId5" Type="http://schemas.openxmlformats.org/officeDocument/2006/relationships/diagramQuickStyle" Target="../diagrams/quickStyle33.xml"/><Relationship Id="rId10" Type="http://schemas.openxmlformats.org/officeDocument/2006/relationships/image" Target="../media/image350.png"/><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34.xml"/><Relationship Id="rId5" Type="http://schemas.openxmlformats.org/officeDocument/2006/relationships/diagramQuickStyle" Target="../diagrams/quickStyle34.xml"/><Relationship Id="rId10" Type="http://schemas.openxmlformats.org/officeDocument/2006/relationships/image" Target="../media/image46.png"/><Relationship Id="rId4" Type="http://schemas.openxmlformats.org/officeDocument/2006/relationships/diagramLayout" Target="../diagrams/layout34.xml"/><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35.xml"/><Relationship Id="rId5" Type="http://schemas.openxmlformats.org/officeDocument/2006/relationships/diagramQuickStyle" Target="../diagrams/quickStyle35.xml"/><Relationship Id="rId10" Type="http://schemas.openxmlformats.org/officeDocument/2006/relationships/image" Target="../media/image48.png"/><Relationship Id="rId4" Type="http://schemas.openxmlformats.org/officeDocument/2006/relationships/diagramLayout" Target="../diagrams/layout35.xml"/><Relationship Id="rId9" Type="http://schemas.openxmlformats.org/officeDocument/2006/relationships/image" Target="../media/image360.pn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diagramColors" Target="../diagrams/colors36.xml"/><Relationship Id="rId5" Type="http://schemas.openxmlformats.org/officeDocument/2006/relationships/diagramQuickStyle" Target="../diagrams/quickStyle36.xml"/><Relationship Id="rId10" Type="http://schemas.openxmlformats.org/officeDocument/2006/relationships/image" Target="../media/image50.png"/><Relationship Id="rId4" Type="http://schemas.openxmlformats.org/officeDocument/2006/relationships/diagramLayout" Target="../diagrams/layout36.xml"/><Relationship Id="rId9" Type="http://schemas.openxmlformats.org/officeDocument/2006/relationships/image" Target="../media/image400.png"/></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Colors" Target="../diagrams/colors37.xml"/><Relationship Id="rId5" Type="http://schemas.openxmlformats.org/officeDocument/2006/relationships/diagramQuickStyle" Target="../diagrams/quickStyle37.xml"/><Relationship Id="rId10" Type="http://schemas.openxmlformats.org/officeDocument/2006/relationships/image" Target="../media/image53.png"/><Relationship Id="rId4" Type="http://schemas.openxmlformats.org/officeDocument/2006/relationships/diagramLayout" Target="../diagrams/layout37.xml"/><Relationship Id="rId9"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diagramColors" Target="../diagrams/colors38.xml"/><Relationship Id="rId5" Type="http://schemas.openxmlformats.org/officeDocument/2006/relationships/diagramQuickStyle" Target="../diagrams/quickStyle38.xml"/><Relationship Id="rId10" Type="http://schemas.openxmlformats.org/officeDocument/2006/relationships/image" Target="../media/image51.png"/><Relationship Id="rId4" Type="http://schemas.openxmlformats.org/officeDocument/2006/relationships/diagramLayout" Target="../diagrams/layout38.xml"/><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diagramColors" Target="../diagrams/colors39.xml"/><Relationship Id="rId5" Type="http://schemas.openxmlformats.org/officeDocument/2006/relationships/diagramQuickStyle" Target="../diagrams/quickStyle39.xml"/><Relationship Id="rId10" Type="http://schemas.openxmlformats.org/officeDocument/2006/relationships/image" Target="../media/image51.png"/><Relationship Id="rId4" Type="http://schemas.openxmlformats.org/officeDocument/2006/relationships/diagramLayout" Target="../diagrams/layout39.xml"/><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diagramColors" Target="../diagrams/colors40.xml"/><Relationship Id="rId5" Type="http://schemas.openxmlformats.org/officeDocument/2006/relationships/diagramQuickStyle" Target="../diagrams/quickStyle40.xml"/><Relationship Id="rId10" Type="http://schemas.openxmlformats.org/officeDocument/2006/relationships/image" Target="../media/image51.png"/><Relationship Id="rId4" Type="http://schemas.openxmlformats.org/officeDocument/2006/relationships/diagramLayout" Target="../diagrams/layout40.xml"/><Relationship Id="rId9"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hyperlink" Target="https://libsearch.ncl.ac.uk/permalink/f/15e3e4n/TN_cdi_openaire_primary_doi_79eac40142aab41ece14cf7b0bcc42c3" TargetMode="External"/><Relationship Id="rId13" Type="http://schemas.openxmlformats.org/officeDocument/2006/relationships/hyperlink" Target="https://link.springer.com/article/10.1007/s11205-020-02529-y" TargetMode="External"/><Relationship Id="rId3" Type="http://schemas.openxmlformats.org/officeDocument/2006/relationships/diagramData" Target="../diagrams/data41.xml"/><Relationship Id="rId7" Type="http://schemas.microsoft.com/office/2007/relationships/diagramDrawing" Target="../diagrams/drawing41.xml"/><Relationship Id="rId12" Type="http://schemas.openxmlformats.org/officeDocument/2006/relationships/hyperlink" Target="https://doi.org/10.3389/fsoc.2021.604884"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diagramColors" Target="../diagrams/colors41.xml"/><Relationship Id="rId11" Type="http://schemas.openxmlformats.org/officeDocument/2006/relationships/hyperlink" Target="https://doi.org/10.1177/00323217231224971" TargetMode="External"/><Relationship Id="rId5" Type="http://schemas.openxmlformats.org/officeDocument/2006/relationships/diagramQuickStyle" Target="../diagrams/quickStyle41.xml"/><Relationship Id="rId15" Type="http://schemas.openxmlformats.org/officeDocument/2006/relationships/hyperlink" Target="https://libsearch.ncl.ac.uk/permalink/f/15e3e4n/TN_cdi_proquest_journals_2597748144Links" TargetMode="External"/><Relationship Id="rId10" Type="http://schemas.openxmlformats.org/officeDocument/2006/relationships/hyperlink" Target="https://libsearch.ncl.ac.uk/permalink/f/15e3e4n/TN_cdi_proquest_journals_1783257402Links" TargetMode="External"/><Relationship Id="rId4" Type="http://schemas.openxmlformats.org/officeDocument/2006/relationships/diagramLayout" Target="../diagrams/layout41.xml"/><Relationship Id="rId9" Type="http://schemas.openxmlformats.org/officeDocument/2006/relationships/hyperlink" Target="https://doi.org/10.1177/0038038517718991" TargetMode="External"/><Relationship Id="rId14" Type="http://schemas.openxmlformats.org/officeDocument/2006/relationships/hyperlink" Target="https://libsearch.ncl.ac.uk/permalink/f/1jraif3/NCL_ALMA2162912060002411"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link.springer.com/article/10.1007/s11205-020-02529-y" TargetMode="External"/><Relationship Id="rId13" Type="http://schemas.openxmlformats.org/officeDocument/2006/relationships/diagramQuickStyle" Target="../diagrams/quickStyle42.xml"/><Relationship Id="rId3" Type="http://schemas.openxmlformats.org/officeDocument/2006/relationships/hyperlink" Target="https://libsearch.ncl.ac.uk/permalink/f/15e3e4n/TN_cdi_openaire_primary_doi_79eac40142aab41ece14cf7b0bcc42c3" TargetMode="External"/><Relationship Id="rId7" Type="http://schemas.openxmlformats.org/officeDocument/2006/relationships/hyperlink" Target="https://doi.org/10.3389/fsoc.2021.604884" TargetMode="External"/><Relationship Id="rId12" Type="http://schemas.openxmlformats.org/officeDocument/2006/relationships/diagramLayout" Target="../diagrams/layout42.xm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doi.org/10.1177/00323217231224971" TargetMode="External"/><Relationship Id="rId11" Type="http://schemas.openxmlformats.org/officeDocument/2006/relationships/diagramData" Target="../diagrams/data42.xml"/><Relationship Id="rId5" Type="http://schemas.openxmlformats.org/officeDocument/2006/relationships/hyperlink" Target="https://libsearch.ncl.ac.uk/permalink/f/15e3e4n/TN_cdi_proquest_journals_1783257402Links" TargetMode="External"/><Relationship Id="rId15" Type="http://schemas.microsoft.com/office/2007/relationships/diagramDrawing" Target="../diagrams/drawing42.xml"/><Relationship Id="rId10" Type="http://schemas.openxmlformats.org/officeDocument/2006/relationships/hyperlink" Target="https://libsearch.ncl.ac.uk/permalink/f/15e3e4n/TN_cdi_proquest_journals_2597748144Links" TargetMode="External"/><Relationship Id="rId4" Type="http://schemas.openxmlformats.org/officeDocument/2006/relationships/hyperlink" Target="https://doi.org/10.1177/0038038517718991" TargetMode="External"/><Relationship Id="rId9" Type="http://schemas.openxmlformats.org/officeDocument/2006/relationships/hyperlink" Target="https://libsearch.ncl.ac.uk/permalink/f/1jraif3/NCL_ALMA2162912060002411" TargetMode="External"/><Relationship Id="rId14" Type="http://schemas.openxmlformats.org/officeDocument/2006/relationships/diagramColors" Target="../diagrams/colors42.xml"/></Relationships>
</file>

<file path=ppt/slides/_rels/slide44.xml.rels><?xml version="1.0" encoding="UTF-8" standalone="yes"?>
<Relationships xmlns="http://schemas.openxmlformats.org/package/2006/relationships"><Relationship Id="rId8" Type="http://schemas.openxmlformats.org/officeDocument/2006/relationships/hyperlink" Target="https://link.springer.com/article/10.1007/s11205-020-02529-y" TargetMode="External"/><Relationship Id="rId13" Type="http://schemas.openxmlformats.org/officeDocument/2006/relationships/diagramQuickStyle" Target="../diagrams/quickStyle43.xml"/><Relationship Id="rId3" Type="http://schemas.openxmlformats.org/officeDocument/2006/relationships/hyperlink" Target="https://libsearch.ncl.ac.uk/permalink/f/15e3e4n/TN_cdi_openaire_primary_doi_79eac40142aab41ece14cf7b0bcc42c3" TargetMode="External"/><Relationship Id="rId7" Type="http://schemas.openxmlformats.org/officeDocument/2006/relationships/hyperlink" Target="https://doi.org/10.3389/fsoc.2021.604884" TargetMode="External"/><Relationship Id="rId12" Type="http://schemas.openxmlformats.org/officeDocument/2006/relationships/diagramLayout" Target="../diagrams/layout43.xm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doi.org/10.1177/00323217231224971" TargetMode="External"/><Relationship Id="rId11" Type="http://schemas.openxmlformats.org/officeDocument/2006/relationships/diagramData" Target="../diagrams/data43.xml"/><Relationship Id="rId5" Type="http://schemas.openxmlformats.org/officeDocument/2006/relationships/hyperlink" Target="https://libsearch.ncl.ac.uk/permalink/f/15e3e4n/TN_cdi_proquest_journals_1783257402Links" TargetMode="External"/><Relationship Id="rId15" Type="http://schemas.microsoft.com/office/2007/relationships/diagramDrawing" Target="../diagrams/drawing43.xml"/><Relationship Id="rId10" Type="http://schemas.openxmlformats.org/officeDocument/2006/relationships/hyperlink" Target="https://libsearch.ncl.ac.uk/permalink/f/15e3e4n/TN_cdi_proquest_journals_2597748144Links" TargetMode="External"/><Relationship Id="rId4" Type="http://schemas.openxmlformats.org/officeDocument/2006/relationships/hyperlink" Target="https://doi.org/10.1177/0038038517718991" TargetMode="External"/><Relationship Id="rId9" Type="http://schemas.openxmlformats.org/officeDocument/2006/relationships/hyperlink" Target="https://libsearch.ncl.ac.uk/permalink/f/1jraif3/NCL_ALMA2162912060002411" TargetMode="External"/><Relationship Id="rId14" Type="http://schemas.openxmlformats.org/officeDocument/2006/relationships/diagramColors" Target="../diagrams/colors43.xml"/></Relationships>
</file>

<file path=ppt/slides/_rels/slide45.xml.rels><?xml version="1.0" encoding="UTF-8" standalone="yes"?>
<Relationships xmlns="http://schemas.openxmlformats.org/package/2006/relationships"><Relationship Id="rId8" Type="http://schemas.openxmlformats.org/officeDocument/2006/relationships/hyperlink" Target="https://link.springer.com/article/10.1007/s11205-020-02529-y" TargetMode="External"/><Relationship Id="rId13" Type="http://schemas.openxmlformats.org/officeDocument/2006/relationships/diagramQuickStyle" Target="../diagrams/quickStyle44.xml"/><Relationship Id="rId3" Type="http://schemas.openxmlformats.org/officeDocument/2006/relationships/hyperlink" Target="https://libsearch.ncl.ac.uk/permalink/f/15e3e4n/TN_cdi_openaire_primary_doi_79eac40142aab41ece14cf7b0bcc42c3" TargetMode="External"/><Relationship Id="rId7" Type="http://schemas.openxmlformats.org/officeDocument/2006/relationships/hyperlink" Target="https://doi.org/10.3389/fsoc.2021.604884" TargetMode="External"/><Relationship Id="rId12" Type="http://schemas.openxmlformats.org/officeDocument/2006/relationships/diagramLayout" Target="../diagrams/layout44.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doi.org/10.1177/00323217231224971" TargetMode="External"/><Relationship Id="rId11" Type="http://schemas.openxmlformats.org/officeDocument/2006/relationships/diagramData" Target="../diagrams/data44.xml"/><Relationship Id="rId5" Type="http://schemas.openxmlformats.org/officeDocument/2006/relationships/hyperlink" Target="https://libsearch.ncl.ac.uk/permalink/f/15e3e4n/TN_cdi_proquest_journals_1783257402Links" TargetMode="External"/><Relationship Id="rId15" Type="http://schemas.microsoft.com/office/2007/relationships/diagramDrawing" Target="../diagrams/drawing44.xml"/><Relationship Id="rId10" Type="http://schemas.openxmlformats.org/officeDocument/2006/relationships/hyperlink" Target="https://libsearch.ncl.ac.uk/permalink/f/15e3e4n/TN_cdi_proquest_journals_2597748144Links" TargetMode="External"/><Relationship Id="rId4" Type="http://schemas.openxmlformats.org/officeDocument/2006/relationships/hyperlink" Target="https://doi.org/10.1177/0038038517718991" TargetMode="External"/><Relationship Id="rId9" Type="http://schemas.openxmlformats.org/officeDocument/2006/relationships/hyperlink" Target="https://libsearch.ncl.ac.uk/permalink/f/1jraif3/NCL_ALMA2162912060002411" TargetMode="External"/><Relationship Id="rId14" Type="http://schemas.openxmlformats.org/officeDocument/2006/relationships/diagramColors" Target="../diagrams/colors44.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7.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hyperlink" Target="http://www.jstor.org/stable/2682899" TargetMode="External"/><Relationship Id="rId2" Type="http://schemas.openxmlformats.org/officeDocument/2006/relationships/image" Target="../media/image85.emf"/><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86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10</a:t>
            </a:fld>
            <a:endParaRPr lang="en-US"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76208CA-897D-C63B-27DF-85B1F912F746}"/>
                  </a:ext>
                </a:extLst>
              </p:cNvPr>
              <p:cNvSpPr txBox="1"/>
              <p:nvPr/>
            </p:nvSpPr>
            <p:spPr>
              <a:xfrm>
                <a:off x="4356212" y="1374120"/>
                <a:ext cx="4695914" cy="70788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accent3">
                                  <a:lumMod val="75000"/>
                                </a:schemeClr>
                              </a:solidFill>
                              <a:latin typeface="Cambria Math" panose="02040503050406030204" pitchFamily="18" charset="0"/>
                            </a:rPr>
                          </m:ctrlPr>
                        </m:sSubPr>
                        <m:e>
                          <m:r>
                            <a:rPr lang="en-GB" sz="2800" b="0" i="1" smtClean="0">
                              <a:solidFill>
                                <a:schemeClr val="accent3">
                                  <a:lumMod val="75000"/>
                                </a:schemeClr>
                              </a:solidFill>
                              <a:latin typeface="Cambria Math" panose="02040503050406030204" pitchFamily="18" charset="0"/>
                            </a:rPr>
                            <m:t>𝑦</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solidFill>
                            <a:schemeClr val="tx1"/>
                          </a:solidFill>
                          <a:latin typeface="Cambria Math" panose="02040503050406030204" pitchFamily="18" charset="0"/>
                        </a:rPr>
                        <m:t>=</m:t>
                      </m:r>
                      <m:sSub>
                        <m:sSubPr>
                          <m:ctrlPr>
                            <a:rPr lang="en-GB" sz="2800" i="1" smtClean="0">
                              <a:solidFill>
                                <a:schemeClr val="accent2"/>
                              </a:solidFill>
                              <a:latin typeface="Cambria Math" panose="02040503050406030204" pitchFamily="18" charset="0"/>
                            </a:rPr>
                          </m:ctrlPr>
                        </m:sSubPr>
                        <m:e>
                          <m:r>
                            <a:rPr lang="en-GB" sz="2800" b="0" i="1" smtClean="0">
                              <a:solidFill>
                                <a:schemeClr val="accent2"/>
                              </a:solidFill>
                              <a:latin typeface="Cambria Math" panose="02040503050406030204" pitchFamily="18" charset="0"/>
                            </a:rPr>
                            <m:t>𝛽</m:t>
                          </m:r>
                        </m:e>
                        <m:sub>
                          <m:r>
                            <a:rPr lang="en-GB" sz="2800" b="0" i="1" smtClean="0">
                              <a:solidFill>
                                <a:schemeClr val="accent2"/>
                              </a:solidFill>
                              <a:latin typeface="Cambria Math" panose="02040503050406030204" pitchFamily="18" charset="0"/>
                            </a:rPr>
                            <m:t>0</m:t>
                          </m:r>
                        </m:sub>
                      </m:sSub>
                      <m:r>
                        <a:rPr lang="en-GB" sz="2800" b="0" i="1" smtClean="0">
                          <a:latin typeface="Cambria Math" panose="02040503050406030204" pitchFamily="18" charset="0"/>
                        </a:rPr>
                        <m:t>1+</m:t>
                      </m:r>
                      <m:sSub>
                        <m:sSubPr>
                          <m:ctrlPr>
                            <a:rPr lang="en-GB" sz="2800" i="1" smtClean="0">
                              <a:solidFill>
                                <a:schemeClr val="accent2"/>
                              </a:solidFill>
                              <a:latin typeface="Cambria Math" panose="02040503050406030204" pitchFamily="18" charset="0"/>
                            </a:rPr>
                          </m:ctrlPr>
                        </m:sSubPr>
                        <m:e>
                          <m:r>
                            <a:rPr lang="en-GB" sz="2800" b="0" i="1" smtClean="0">
                              <a:solidFill>
                                <a:schemeClr val="accent2"/>
                              </a:solidFill>
                              <a:latin typeface="Cambria Math" panose="02040503050406030204" pitchFamily="18" charset="0"/>
                            </a:rPr>
                            <m:t>𝛽</m:t>
                          </m:r>
                        </m:e>
                        <m:sub>
                          <m:r>
                            <a:rPr lang="en-GB" sz="2800" b="0" i="1" smtClean="0">
                              <a:solidFill>
                                <a:schemeClr val="accent2"/>
                              </a:solidFill>
                              <a:latin typeface="Cambria Math" panose="02040503050406030204" pitchFamily="18" charset="0"/>
                            </a:rPr>
                            <m:t>1</m:t>
                          </m:r>
                        </m:sub>
                      </m:sSub>
                      <m:sSub>
                        <m:sSubPr>
                          <m:ctrlPr>
                            <a:rPr lang="en-GB" sz="2800" i="1" smtClean="0">
                              <a:solidFill>
                                <a:schemeClr val="accent3">
                                  <a:lumMod val="75000"/>
                                </a:schemeClr>
                              </a:solidFill>
                              <a:latin typeface="Cambria Math" panose="02040503050406030204" pitchFamily="18" charset="0"/>
                            </a:rPr>
                          </m:ctrlPr>
                        </m:sSubPr>
                        <m:e>
                          <m:r>
                            <a:rPr lang="en-GB" sz="2800" b="0" i="1" smtClean="0">
                              <a:solidFill>
                                <a:schemeClr val="accent3">
                                  <a:lumMod val="75000"/>
                                </a:schemeClr>
                              </a:solidFill>
                              <a:latin typeface="Cambria Math" panose="02040503050406030204" pitchFamily="18" charset="0"/>
                            </a:rPr>
                            <m:t>𝑥</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latin typeface="Cambria Math" panose="02040503050406030204" pitchFamily="18" charset="0"/>
                        </a:rPr>
                        <m:t>+</m:t>
                      </m:r>
                      <m:sSub>
                        <m:sSubPr>
                          <m:ctrlPr>
                            <a:rPr lang="en-GB" sz="2800" i="1" smtClean="0">
                              <a:solidFill>
                                <a:schemeClr val="tx1"/>
                              </a:solidFill>
                              <a:latin typeface="Cambria Math" panose="02040503050406030204" pitchFamily="18" charset="0"/>
                            </a:rPr>
                          </m:ctrlPr>
                        </m:sSubPr>
                        <m:e>
                          <m:r>
                            <a:rPr lang="en-GB" sz="2800" b="0" i="1" smtClean="0">
                              <a:solidFill>
                                <a:srgbClr val="EA0000"/>
                              </a:solidFill>
                              <a:latin typeface="Cambria Math" panose="02040503050406030204" pitchFamily="18" charset="0"/>
                            </a:rPr>
                            <m:t>𝜀</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solidFill>
                            <a:schemeClr val="tx1"/>
                          </a:solidFill>
                          <a:latin typeface="Cambria Math" panose="02040503050406030204" pitchFamily="18" charset="0"/>
                        </a:rPr>
                        <m:t>,</m:t>
                      </m:r>
                    </m:oMath>
                  </m:oMathPara>
                </a14:m>
                <a:endParaRPr lang="en-GB" dirty="0">
                  <a:solidFill>
                    <a:schemeClr val="tx1"/>
                  </a:solidFill>
                </a:endParaRPr>
              </a:p>
              <a:p>
                <a:pPr algn="ctr"/>
                <a:r>
                  <a:rPr lang="en-GB" sz="1600" dirty="0">
                    <a:solidFill>
                      <a:schemeClr val="bg1">
                        <a:lumMod val="85000"/>
                      </a:schemeClr>
                    </a:solidFill>
                  </a:rPr>
                  <a:t>where</a:t>
                </a:r>
                <a:r>
                  <a:rPr lang="en-GB" dirty="0"/>
                  <a:t> </a:t>
                </a:r>
                <a14:m>
                  <m:oMath xmlns:m="http://schemas.openxmlformats.org/officeDocument/2006/math">
                    <m:sSub>
                      <m:sSubPr>
                        <m:ctrlPr>
                          <a:rPr lang="en-GB" sz="1600" i="1" smtClean="0">
                            <a:solidFill>
                              <a:schemeClr val="tx1"/>
                            </a:solidFill>
                            <a:latin typeface="Cambria Math" panose="02040503050406030204" pitchFamily="18" charset="0"/>
                          </a:rPr>
                        </m:ctrlPr>
                      </m:sSubPr>
                      <m:e>
                        <m:r>
                          <a:rPr lang="en-GB" sz="1600" b="0" i="1" smtClean="0">
                            <a:solidFill>
                              <a:srgbClr val="EA0000"/>
                            </a:solidFill>
                            <a:latin typeface="Cambria Math" panose="02040503050406030204" pitchFamily="18" charset="0"/>
                          </a:rPr>
                          <m:t>𝜀</m:t>
                        </m:r>
                      </m:e>
                      <m:sub>
                        <m:r>
                          <a:rPr lang="en-GB" sz="1600" b="0" i="1" smtClean="0">
                            <a:solidFill>
                              <a:schemeClr val="accent3">
                                <a:lumMod val="60000"/>
                                <a:lumOff val="40000"/>
                              </a:schemeClr>
                            </a:solidFill>
                            <a:latin typeface="Cambria Math" panose="02040503050406030204" pitchFamily="18" charset="0"/>
                          </a:rPr>
                          <m:t>𝑛</m:t>
                        </m:r>
                      </m:sub>
                    </m:sSub>
                    <m:r>
                      <a:rPr lang="en-GB" sz="1600" b="0" i="1" smtClean="0">
                        <a:solidFill>
                          <a:schemeClr val="tx1"/>
                        </a:solidFill>
                        <a:latin typeface="Cambria Math" panose="02040503050406030204" pitchFamily="18" charset="0"/>
                      </a:rPr>
                      <m:t>~</m:t>
                    </m:r>
                    <m:r>
                      <a:rPr lang="en-GB" sz="1600" b="0" i="1" smtClean="0">
                        <a:latin typeface="Cambria Math" panose="02040503050406030204" pitchFamily="18" charset="0"/>
                      </a:rPr>
                      <m:t> </m:t>
                    </m:r>
                    <m:r>
                      <a:rPr lang="en-GB" sz="1600" b="0" i="1" smtClean="0">
                        <a:solidFill>
                          <a:schemeClr val="accent1"/>
                        </a:solidFill>
                        <a:latin typeface="Cambria Math" panose="02040503050406030204" pitchFamily="18" charset="0"/>
                      </a:rPr>
                      <m:t>𝒩</m:t>
                    </m:r>
                    <m:r>
                      <a:rPr lang="en-GB" sz="1600" b="0" i="1" smtClean="0">
                        <a:latin typeface="Cambria Math" panose="02040503050406030204" pitchFamily="18" charset="0"/>
                      </a:rPr>
                      <m:t>(</m:t>
                    </m:r>
                    <m:r>
                      <a:rPr lang="en-GB" sz="1600" b="0" i="1" smtClean="0">
                        <a:solidFill>
                          <a:schemeClr val="accent1"/>
                        </a:solidFill>
                        <a:latin typeface="Cambria Math" panose="02040503050406030204" pitchFamily="18" charset="0"/>
                      </a:rPr>
                      <m:t>𝜇</m:t>
                    </m:r>
                    <m:r>
                      <a:rPr lang="en-GB" sz="1600" b="0" i="1" smtClean="0">
                        <a:latin typeface="Cambria Math" panose="02040503050406030204" pitchFamily="18" charset="0"/>
                      </a:rPr>
                      <m:t>=0, </m:t>
                    </m:r>
                    <m:r>
                      <a:rPr lang="en-GB" sz="1600" b="0" i="1" smtClean="0">
                        <a:solidFill>
                          <a:schemeClr val="accent1"/>
                        </a:solidFill>
                        <a:latin typeface="Cambria Math" panose="02040503050406030204" pitchFamily="18" charset="0"/>
                      </a:rPr>
                      <m:t>𝜎</m:t>
                    </m:r>
                    <m:r>
                      <a:rPr lang="en-GB" sz="1600" b="0" i="1" smtClean="0">
                        <a:latin typeface="Cambria Math" panose="02040503050406030204" pitchFamily="18" charset="0"/>
                      </a:rPr>
                      <m:t>)</m:t>
                    </m:r>
                  </m:oMath>
                </a14:m>
                <a:endParaRPr lang="en-GB" dirty="0"/>
              </a:p>
            </p:txBody>
          </p:sp>
        </mc:Choice>
        <mc:Fallback xmlns="">
          <p:sp>
            <p:nvSpPr>
              <p:cNvPr id="48" name="TextBox 47">
                <a:extLst>
                  <a:ext uri="{FF2B5EF4-FFF2-40B4-BE49-F238E27FC236}">
                    <a16:creationId xmlns:a16="http://schemas.microsoft.com/office/drawing/2014/main" id="{F76208CA-897D-C63B-27DF-85B1F912F746}"/>
                  </a:ext>
                </a:extLst>
              </p:cNvPr>
              <p:cNvSpPr txBox="1">
                <a:spLocks noRot="1" noChangeAspect="1" noMove="1" noResize="1" noEditPoints="1" noAdjustHandles="1" noChangeArrowheads="1" noChangeShapeType="1" noTextEdit="1"/>
              </p:cNvSpPr>
              <p:nvPr/>
            </p:nvSpPr>
            <p:spPr>
              <a:xfrm>
                <a:off x="4356212" y="1374120"/>
                <a:ext cx="4695914" cy="707886"/>
              </a:xfrm>
              <a:prstGeom prst="rect">
                <a:avLst/>
              </a:prstGeom>
              <a:blipFill>
                <a:blip r:embed="rId8"/>
                <a:stretch>
                  <a:fillRect b="-15385"/>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A53673A-76DE-2B98-33F0-BBD1FF675869}"/>
              </a:ext>
            </a:extLst>
          </p:cNvPr>
          <p:cNvSpPr txBox="1"/>
          <p:nvPr/>
        </p:nvSpPr>
        <p:spPr>
          <a:xfrm>
            <a:off x="7275151" y="2203416"/>
            <a:ext cx="597237" cy="338554"/>
          </a:xfrm>
          <a:prstGeom prst="rect">
            <a:avLst/>
          </a:prstGeom>
          <a:noFill/>
        </p:spPr>
        <p:txBody>
          <a:bodyPr wrap="square" rtlCol="0">
            <a:spAutoFit/>
          </a:bodyPr>
          <a:lstStyle/>
          <a:p>
            <a:r>
              <a:rPr lang="en-GB" sz="800" b="1" dirty="0">
                <a:solidFill>
                  <a:schemeClr val="accent1">
                    <a:lumMod val="40000"/>
                    <a:lumOff val="60000"/>
                  </a:schemeClr>
                </a:solidFill>
              </a:rPr>
              <a:t>Standard Deviation</a:t>
            </a:r>
          </a:p>
        </p:txBody>
      </p:sp>
      <p:sp>
        <p:nvSpPr>
          <p:cNvPr id="50" name="TextBox 49">
            <a:extLst>
              <a:ext uri="{FF2B5EF4-FFF2-40B4-BE49-F238E27FC236}">
                <a16:creationId xmlns:a16="http://schemas.microsoft.com/office/drawing/2014/main" id="{6864B10B-A4FC-207B-798D-7B104496F8A7}"/>
              </a:ext>
            </a:extLst>
          </p:cNvPr>
          <p:cNvSpPr txBox="1"/>
          <p:nvPr/>
        </p:nvSpPr>
        <p:spPr>
          <a:xfrm>
            <a:off x="6774199" y="2203416"/>
            <a:ext cx="451579" cy="338554"/>
          </a:xfrm>
          <a:prstGeom prst="rect">
            <a:avLst/>
          </a:prstGeom>
          <a:noFill/>
        </p:spPr>
        <p:txBody>
          <a:bodyPr wrap="square" rtlCol="0">
            <a:spAutoFit/>
          </a:bodyPr>
          <a:lstStyle/>
          <a:p>
            <a:r>
              <a:rPr lang="en-GB" sz="800" b="1" dirty="0">
                <a:solidFill>
                  <a:schemeClr val="accent1">
                    <a:lumMod val="40000"/>
                    <a:lumOff val="60000"/>
                  </a:schemeClr>
                </a:solidFill>
              </a:rPr>
              <a:t>Mean</a:t>
            </a:r>
          </a:p>
          <a:p>
            <a:endParaRPr lang="en-GB" sz="800" b="1" dirty="0">
              <a:solidFill>
                <a:schemeClr val="accent1">
                  <a:lumMod val="40000"/>
                  <a:lumOff val="60000"/>
                </a:schemeClr>
              </a:solidFill>
            </a:endParaRPr>
          </a:p>
        </p:txBody>
      </p:sp>
      <p:sp>
        <p:nvSpPr>
          <p:cNvPr id="51" name="TextBox 50">
            <a:extLst>
              <a:ext uri="{FF2B5EF4-FFF2-40B4-BE49-F238E27FC236}">
                <a16:creationId xmlns:a16="http://schemas.microsoft.com/office/drawing/2014/main" id="{52BABC9C-FFEF-C6B5-26D2-3673D39162A7}"/>
              </a:ext>
            </a:extLst>
          </p:cNvPr>
          <p:cNvSpPr txBox="1"/>
          <p:nvPr/>
        </p:nvSpPr>
        <p:spPr>
          <a:xfrm>
            <a:off x="7694001" y="1054239"/>
            <a:ext cx="744198" cy="215444"/>
          </a:xfrm>
          <a:prstGeom prst="rect">
            <a:avLst/>
          </a:prstGeom>
          <a:noFill/>
        </p:spPr>
        <p:txBody>
          <a:bodyPr wrap="square" rtlCol="0">
            <a:spAutoFit/>
          </a:bodyPr>
          <a:lstStyle/>
          <a:p>
            <a:r>
              <a:rPr lang="en-GB" sz="800" b="1" dirty="0">
                <a:solidFill>
                  <a:srgbClr val="BCBCBC"/>
                </a:solidFill>
              </a:rPr>
              <a:t>Error / Noise</a:t>
            </a:r>
          </a:p>
        </p:txBody>
      </p:sp>
      <p:sp>
        <p:nvSpPr>
          <p:cNvPr id="52" name="TextBox 51">
            <a:extLst>
              <a:ext uri="{FF2B5EF4-FFF2-40B4-BE49-F238E27FC236}">
                <a16:creationId xmlns:a16="http://schemas.microsoft.com/office/drawing/2014/main" id="{C62D3C18-A4C2-D066-BE44-EEE0BEB7F925}"/>
              </a:ext>
            </a:extLst>
          </p:cNvPr>
          <p:cNvSpPr txBox="1"/>
          <p:nvPr/>
        </p:nvSpPr>
        <p:spPr>
          <a:xfrm>
            <a:off x="6131182" y="1048863"/>
            <a:ext cx="707504" cy="215444"/>
          </a:xfrm>
          <a:prstGeom prst="rect">
            <a:avLst/>
          </a:prstGeom>
          <a:noFill/>
        </p:spPr>
        <p:txBody>
          <a:bodyPr wrap="square" rtlCol="0">
            <a:spAutoFit/>
          </a:bodyPr>
          <a:lstStyle/>
          <a:p>
            <a:r>
              <a:rPr lang="en-GB" sz="800" b="1" dirty="0">
                <a:solidFill>
                  <a:schemeClr val="accent2">
                    <a:lumMod val="40000"/>
                    <a:lumOff val="60000"/>
                  </a:schemeClr>
                </a:solidFill>
              </a:rPr>
              <a:t>Coefficients</a:t>
            </a:r>
          </a:p>
        </p:txBody>
      </p:sp>
      <p:sp>
        <p:nvSpPr>
          <p:cNvPr id="53" name="Left Brace 52">
            <a:extLst>
              <a:ext uri="{FF2B5EF4-FFF2-40B4-BE49-F238E27FC236}">
                <a16:creationId xmlns:a16="http://schemas.microsoft.com/office/drawing/2014/main" id="{E9CC0C12-D071-22CD-4060-8BCBABF3FC08}"/>
              </a:ext>
            </a:extLst>
          </p:cNvPr>
          <p:cNvSpPr/>
          <p:nvPr/>
        </p:nvSpPr>
        <p:spPr>
          <a:xfrm rot="5400000">
            <a:off x="6404356" y="830225"/>
            <a:ext cx="171653" cy="963426"/>
          </a:xfrm>
          <a:prstGeom prst="leftBrace">
            <a:avLst>
              <a:gd name="adj1" fmla="val 0"/>
              <a:gd name="adj2" fmla="val 51481"/>
            </a:avLst>
          </a:prstGeom>
          <a:ln w="12700">
            <a:solidFill>
              <a:schemeClr val="accent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chemeClr val="accent2"/>
              </a:solidFill>
            </a:endParaRPr>
          </a:p>
        </p:txBody>
      </p:sp>
      <p:sp>
        <p:nvSpPr>
          <p:cNvPr id="54" name="TextBox 53">
            <a:extLst>
              <a:ext uri="{FF2B5EF4-FFF2-40B4-BE49-F238E27FC236}">
                <a16:creationId xmlns:a16="http://schemas.microsoft.com/office/drawing/2014/main" id="{A1DF24B7-4EBD-C66F-3480-530D5F9BE145}"/>
              </a:ext>
            </a:extLst>
          </p:cNvPr>
          <p:cNvSpPr txBox="1"/>
          <p:nvPr/>
        </p:nvSpPr>
        <p:spPr>
          <a:xfrm>
            <a:off x="5290468" y="1175281"/>
            <a:ext cx="707504" cy="215444"/>
          </a:xfrm>
          <a:prstGeom prst="rect">
            <a:avLst/>
          </a:prstGeom>
          <a:noFill/>
        </p:spPr>
        <p:txBody>
          <a:bodyPr wrap="square" rtlCol="0">
            <a:spAutoFit/>
          </a:bodyPr>
          <a:lstStyle/>
          <a:p>
            <a:r>
              <a:rPr lang="en-GB" sz="800" b="1" dirty="0">
                <a:solidFill>
                  <a:schemeClr val="accent2">
                    <a:lumMod val="40000"/>
                    <a:lumOff val="60000"/>
                  </a:schemeClr>
                </a:solidFill>
              </a:rPr>
              <a:t>Intercept</a:t>
            </a:r>
          </a:p>
        </p:txBody>
      </p:sp>
      <p:sp>
        <p:nvSpPr>
          <p:cNvPr id="55" name="TextBox 54">
            <a:extLst>
              <a:ext uri="{FF2B5EF4-FFF2-40B4-BE49-F238E27FC236}">
                <a16:creationId xmlns:a16="http://schemas.microsoft.com/office/drawing/2014/main" id="{17E8ED52-571A-3D86-EFA3-BB54C0667039}"/>
              </a:ext>
            </a:extLst>
          </p:cNvPr>
          <p:cNvSpPr txBox="1"/>
          <p:nvPr/>
        </p:nvSpPr>
        <p:spPr>
          <a:xfrm>
            <a:off x="7114116" y="1175281"/>
            <a:ext cx="707504" cy="215444"/>
          </a:xfrm>
          <a:prstGeom prst="rect">
            <a:avLst/>
          </a:prstGeom>
          <a:noFill/>
        </p:spPr>
        <p:txBody>
          <a:bodyPr wrap="square" rtlCol="0">
            <a:spAutoFit/>
          </a:bodyPr>
          <a:lstStyle/>
          <a:p>
            <a:r>
              <a:rPr lang="en-GB" sz="800" b="1" dirty="0">
                <a:solidFill>
                  <a:schemeClr val="accent2">
                    <a:lumMod val="40000"/>
                    <a:lumOff val="60000"/>
                  </a:schemeClr>
                </a:solidFill>
              </a:rPr>
              <a:t>Slope</a:t>
            </a:r>
          </a:p>
        </p:txBody>
      </p:sp>
      <p:cxnSp>
        <p:nvCxnSpPr>
          <p:cNvPr id="56" name="Straight Arrow Connector 55">
            <a:extLst>
              <a:ext uri="{FF2B5EF4-FFF2-40B4-BE49-F238E27FC236}">
                <a16:creationId xmlns:a16="http://schemas.microsoft.com/office/drawing/2014/main" id="{5DCAB65A-9AC3-F1CF-490D-E9ED83A4039D}"/>
              </a:ext>
            </a:extLst>
          </p:cNvPr>
          <p:cNvCxnSpPr>
            <a:cxnSpLocks/>
          </p:cNvCxnSpPr>
          <p:nvPr/>
        </p:nvCxnSpPr>
        <p:spPr>
          <a:xfrm>
            <a:off x="5769057" y="1324173"/>
            <a:ext cx="122124" cy="144927"/>
          </a:xfrm>
          <a:prstGeom prst="straightConnector1">
            <a:avLst/>
          </a:prstGeom>
          <a:ln w="6350">
            <a:solidFill>
              <a:schemeClr val="accent2">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4490C39-DB72-AA18-A338-3BA95AB2AB19}"/>
              </a:ext>
            </a:extLst>
          </p:cNvPr>
          <p:cNvCxnSpPr>
            <a:cxnSpLocks/>
          </p:cNvCxnSpPr>
          <p:nvPr/>
        </p:nvCxnSpPr>
        <p:spPr>
          <a:xfrm flipH="1">
            <a:off x="7047860" y="1314297"/>
            <a:ext cx="132511" cy="139734"/>
          </a:xfrm>
          <a:prstGeom prst="straightConnector1">
            <a:avLst/>
          </a:prstGeom>
          <a:ln w="6350">
            <a:solidFill>
              <a:schemeClr val="accent2">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5DCE543F-7210-219F-FAB9-FB433C45A843}"/>
              </a:ext>
            </a:extLst>
          </p:cNvPr>
          <p:cNvSpPr txBox="1"/>
          <p:nvPr/>
        </p:nvSpPr>
        <p:spPr>
          <a:xfrm>
            <a:off x="5857934" y="2198257"/>
            <a:ext cx="998646" cy="338554"/>
          </a:xfrm>
          <a:prstGeom prst="rect">
            <a:avLst/>
          </a:prstGeom>
          <a:noFill/>
        </p:spPr>
        <p:txBody>
          <a:bodyPr wrap="square" rtlCol="0">
            <a:spAutoFit/>
          </a:bodyPr>
          <a:lstStyle/>
          <a:p>
            <a:pPr algn="ctr"/>
            <a:r>
              <a:rPr lang="en-GB" sz="800" b="1" dirty="0">
                <a:solidFill>
                  <a:schemeClr val="accent1">
                    <a:lumMod val="40000"/>
                    <a:lumOff val="60000"/>
                  </a:schemeClr>
                </a:solidFill>
              </a:rPr>
              <a:t>Normal / Gaussian</a:t>
            </a:r>
          </a:p>
          <a:p>
            <a:pPr algn="ctr"/>
            <a:r>
              <a:rPr lang="en-GB" sz="800" b="1" dirty="0">
                <a:solidFill>
                  <a:schemeClr val="accent1">
                    <a:lumMod val="40000"/>
                    <a:lumOff val="60000"/>
                  </a:schemeClr>
                </a:solidFill>
              </a:rPr>
              <a:t>distribution</a:t>
            </a:r>
          </a:p>
        </p:txBody>
      </p:sp>
      <p:cxnSp>
        <p:nvCxnSpPr>
          <p:cNvPr id="59" name="Straight Arrow Connector 58">
            <a:extLst>
              <a:ext uri="{FF2B5EF4-FFF2-40B4-BE49-F238E27FC236}">
                <a16:creationId xmlns:a16="http://schemas.microsoft.com/office/drawing/2014/main" id="{BB3F73A0-6554-4DED-11BC-6A7B276497A3}"/>
              </a:ext>
            </a:extLst>
          </p:cNvPr>
          <p:cNvCxnSpPr>
            <a:cxnSpLocks/>
            <a:stCxn id="51" idx="2"/>
          </p:cNvCxnSpPr>
          <p:nvPr/>
        </p:nvCxnSpPr>
        <p:spPr>
          <a:xfrm>
            <a:off x="8066100" y="1269683"/>
            <a:ext cx="0" cy="199417"/>
          </a:xfrm>
          <a:prstGeom prst="straightConnector1">
            <a:avLst/>
          </a:prstGeom>
          <a:ln w="6350">
            <a:solidFill>
              <a:schemeClr val="bg1">
                <a:lumMod val="65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29504C2-DE26-2A0A-928A-55629E63578C}"/>
              </a:ext>
            </a:extLst>
          </p:cNvPr>
          <p:cNvCxnSpPr>
            <a:cxnSpLocks/>
          </p:cNvCxnSpPr>
          <p:nvPr/>
        </p:nvCxnSpPr>
        <p:spPr>
          <a:xfrm flipV="1">
            <a:off x="6985247" y="2063902"/>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8D54CD4B-FE79-5889-2BCB-9A4EAD47A083}"/>
              </a:ext>
            </a:extLst>
          </p:cNvPr>
          <p:cNvCxnSpPr>
            <a:cxnSpLocks/>
          </p:cNvCxnSpPr>
          <p:nvPr/>
        </p:nvCxnSpPr>
        <p:spPr>
          <a:xfrm flipV="1">
            <a:off x="7556000" y="2053670"/>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6CE7CC4D-20E4-0F60-25D4-CB391F7D3FE9}"/>
              </a:ext>
            </a:extLst>
          </p:cNvPr>
          <p:cNvCxnSpPr>
            <a:cxnSpLocks/>
          </p:cNvCxnSpPr>
          <p:nvPr/>
        </p:nvCxnSpPr>
        <p:spPr>
          <a:xfrm flipV="1">
            <a:off x="6349580" y="2059858"/>
            <a:ext cx="288000" cy="180000"/>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0815FE7E-7406-AA8B-093F-A7FBD4DF1B22}"/>
              </a:ext>
            </a:extLst>
          </p:cNvPr>
          <p:cNvGrpSpPr/>
          <p:nvPr/>
        </p:nvGrpSpPr>
        <p:grpSpPr>
          <a:xfrm>
            <a:off x="4277543" y="247593"/>
            <a:ext cx="4633722" cy="553523"/>
            <a:chOff x="547986" y="242357"/>
            <a:chExt cx="4633722" cy="543281"/>
          </a:xfrm>
        </p:grpSpPr>
        <p:sp>
          <p:nvSpPr>
            <p:cNvPr id="64" name="Rectangle 63">
              <a:extLst>
                <a:ext uri="{FF2B5EF4-FFF2-40B4-BE49-F238E27FC236}">
                  <a16:creationId xmlns:a16="http://schemas.microsoft.com/office/drawing/2014/main" id="{1A05BCD8-65B6-1706-6AB5-0844B2E2DA29}"/>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5" name="TextBox 64">
              <a:extLst>
                <a:ext uri="{FF2B5EF4-FFF2-40B4-BE49-F238E27FC236}">
                  <a16:creationId xmlns:a16="http://schemas.microsoft.com/office/drawing/2014/main" id="{656FEB66-CC75-7C18-C120-DF59479889E3}"/>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spTree>
    <p:extLst>
      <p:ext uri="{BB962C8B-B14F-4D97-AF65-F5344CB8AC3E}">
        <p14:creationId xmlns:p14="http://schemas.microsoft.com/office/powerpoint/2010/main" val="374233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11</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B65120A-10EC-146D-4E48-680712681C92}"/>
                  </a:ext>
                </a:extLst>
              </p:cNvPr>
              <p:cNvSpPr txBox="1"/>
              <p:nvPr/>
            </p:nvSpPr>
            <p:spPr>
              <a:xfrm>
                <a:off x="4504119" y="2975512"/>
                <a:ext cx="4556099" cy="30777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solidFill>
                                <a:schemeClr val="accent3">
                                  <a:lumMod val="75000"/>
                                </a:schemeClr>
                              </a:solidFill>
                              <a:latin typeface="Cambria Math" panose="02040503050406030204" pitchFamily="18" charset="0"/>
                            </a:rPr>
                          </m:ctrlPr>
                        </m:sSubPr>
                        <m:e>
                          <m:r>
                            <a:rPr lang="en-GB" sz="2000" b="0" i="1" smtClean="0">
                              <a:solidFill>
                                <a:schemeClr val="accent3">
                                  <a:lumMod val="75000"/>
                                </a:schemeClr>
                              </a:solidFill>
                              <a:latin typeface="Cambria Math" panose="02040503050406030204" pitchFamily="18" charset="0"/>
                            </a:rPr>
                            <m:t>𝑦</m:t>
                          </m:r>
                        </m:e>
                        <m:sub>
                          <m:r>
                            <a:rPr lang="en-GB" sz="2000" b="0" i="1" smtClean="0">
                              <a:solidFill>
                                <a:schemeClr val="accent3">
                                  <a:lumMod val="60000"/>
                                  <a:lumOff val="40000"/>
                                </a:schemeClr>
                              </a:solidFill>
                              <a:latin typeface="Cambria Math" panose="02040503050406030204" pitchFamily="18" charset="0"/>
                            </a:rPr>
                            <m:t>𝑛</m:t>
                          </m:r>
                        </m:sub>
                      </m:sSub>
                      <m:r>
                        <a:rPr lang="en-GB" sz="2000" b="0" i="1" smtClean="0">
                          <a:solidFill>
                            <a:schemeClr val="tx1"/>
                          </a:solidFill>
                          <a:latin typeface="Cambria Math" panose="02040503050406030204" pitchFamily="18" charset="0"/>
                        </a:rPr>
                        <m:t>−</m:t>
                      </m:r>
                      <m:d>
                        <m:dPr>
                          <m:ctrlPr>
                            <a:rPr lang="en-GB" sz="2000" i="1" smtClean="0">
                              <a:solidFill>
                                <a:schemeClr val="tx1"/>
                              </a:solidFill>
                              <a:latin typeface="Cambria Math" panose="02040503050406030204" pitchFamily="18" charset="0"/>
                            </a:rPr>
                          </m:ctrlPr>
                        </m:dPr>
                        <m:e>
                          <m:sSub>
                            <m:sSubPr>
                              <m:ctrlPr>
                                <a:rPr lang="en-GB" sz="200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𝛽</m:t>
                              </m:r>
                            </m:e>
                            <m:sub>
                              <m:r>
                                <a:rPr lang="en-GB" sz="2000" b="0" i="1" smtClean="0">
                                  <a:solidFill>
                                    <a:schemeClr val="accent2"/>
                                  </a:solidFill>
                                  <a:latin typeface="Cambria Math" panose="02040503050406030204" pitchFamily="18" charset="0"/>
                                </a:rPr>
                                <m:t>0</m:t>
                              </m:r>
                            </m:sub>
                          </m:sSub>
                          <m:r>
                            <a:rPr lang="en-GB" sz="2000" b="0" i="1" smtClean="0">
                              <a:latin typeface="Cambria Math" panose="02040503050406030204" pitchFamily="18" charset="0"/>
                            </a:rPr>
                            <m:t>1+</m:t>
                          </m:r>
                          <m:sSub>
                            <m:sSubPr>
                              <m:ctrlPr>
                                <a:rPr lang="en-GB" sz="200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𝛽</m:t>
                              </m:r>
                            </m:e>
                            <m:sub>
                              <m:r>
                                <a:rPr lang="en-GB" sz="2000" b="0" i="1" smtClean="0">
                                  <a:solidFill>
                                    <a:schemeClr val="accent2"/>
                                  </a:solidFill>
                                  <a:latin typeface="Cambria Math" panose="02040503050406030204" pitchFamily="18" charset="0"/>
                                </a:rPr>
                                <m:t>1</m:t>
                              </m:r>
                            </m:sub>
                          </m:sSub>
                          <m:sSub>
                            <m:sSubPr>
                              <m:ctrlPr>
                                <a:rPr lang="en-GB" sz="2000" i="1" smtClean="0">
                                  <a:solidFill>
                                    <a:schemeClr val="accent3">
                                      <a:lumMod val="75000"/>
                                    </a:schemeClr>
                                  </a:solidFill>
                                  <a:latin typeface="Cambria Math" panose="02040503050406030204" pitchFamily="18" charset="0"/>
                                </a:rPr>
                              </m:ctrlPr>
                            </m:sSubPr>
                            <m:e>
                              <m:r>
                                <a:rPr lang="en-GB" sz="2000" b="0" i="1" smtClean="0">
                                  <a:solidFill>
                                    <a:schemeClr val="accent3">
                                      <a:lumMod val="75000"/>
                                    </a:schemeClr>
                                  </a:solidFill>
                                  <a:latin typeface="Cambria Math" panose="02040503050406030204" pitchFamily="18" charset="0"/>
                                </a:rPr>
                                <m:t>𝑋</m:t>
                              </m:r>
                            </m:e>
                            <m:sub>
                              <m:r>
                                <a:rPr lang="en-GB" sz="2000" b="0" i="1" smtClean="0">
                                  <a:solidFill>
                                    <a:schemeClr val="accent3">
                                      <a:lumMod val="60000"/>
                                      <a:lumOff val="40000"/>
                                    </a:schemeClr>
                                  </a:solidFill>
                                  <a:latin typeface="Cambria Math" panose="02040503050406030204" pitchFamily="18" charset="0"/>
                                </a:rPr>
                                <m:t>𝑛</m:t>
                              </m:r>
                            </m:sub>
                          </m:sSub>
                        </m:e>
                      </m:d>
                      <m:r>
                        <a:rPr lang="en-GB" sz="2000" b="0" i="1" smtClean="0">
                          <a:solidFill>
                            <a:schemeClr val="tx1"/>
                          </a:solidFill>
                          <a:latin typeface="Cambria Math" panose="02040503050406030204" pitchFamily="18" charset="0"/>
                        </a:rPr>
                        <m:t> ~</m:t>
                      </m:r>
                      <m:r>
                        <a:rPr lang="en-GB" sz="2000" b="0" i="1" smtClean="0">
                          <a:solidFill>
                            <a:srgbClr val="FFC000"/>
                          </a:solidFill>
                          <a:latin typeface="Cambria Math" panose="02040503050406030204" pitchFamily="18" charset="0"/>
                        </a:rPr>
                        <m:t> </m:t>
                      </m:r>
                      <m:r>
                        <a:rPr lang="en-GB" sz="2000" i="1" smtClean="0">
                          <a:solidFill>
                            <a:schemeClr val="accent1"/>
                          </a:solidFill>
                          <a:latin typeface="Cambria Math" panose="02040503050406030204" pitchFamily="18" charset="0"/>
                        </a:rPr>
                        <m:t>𝒩</m:t>
                      </m:r>
                      <m:r>
                        <a:rPr lang="en-GB" sz="2000" i="1" smtClean="0">
                          <a:solidFill>
                            <a:schemeClr val="tx1"/>
                          </a:solidFill>
                          <a:latin typeface="Cambria Math" panose="02040503050406030204" pitchFamily="18" charset="0"/>
                        </a:rPr>
                        <m:t>(</m:t>
                      </m:r>
                      <m:r>
                        <a:rPr lang="en-GB" sz="2000" i="1" smtClean="0">
                          <a:solidFill>
                            <a:schemeClr val="accent1"/>
                          </a:solidFill>
                          <a:latin typeface="Cambria Math" panose="02040503050406030204" pitchFamily="18" charset="0"/>
                        </a:rPr>
                        <m:t>𝜇</m:t>
                      </m:r>
                      <m:r>
                        <a:rPr lang="en-GB" sz="2000" b="0" i="1" smtClean="0">
                          <a:solidFill>
                            <a:schemeClr val="tx1"/>
                          </a:solidFill>
                          <a:latin typeface="Cambria Math" panose="02040503050406030204" pitchFamily="18" charset="0"/>
                        </a:rPr>
                        <m:t>=0</m:t>
                      </m:r>
                      <m:r>
                        <a:rPr lang="en-GB" sz="2000" i="1" smtClean="0">
                          <a:solidFill>
                            <a:schemeClr val="tx1"/>
                          </a:solidFill>
                          <a:latin typeface="Cambria Math" panose="02040503050406030204" pitchFamily="18" charset="0"/>
                        </a:rPr>
                        <m:t>,</m:t>
                      </m:r>
                      <m:r>
                        <a:rPr lang="en-GB" sz="2000" b="0" i="1" smtClean="0">
                          <a:solidFill>
                            <a:schemeClr val="accent1"/>
                          </a:solidFill>
                          <a:latin typeface="Cambria Math" panose="02040503050406030204" pitchFamily="18" charset="0"/>
                        </a:rPr>
                        <m:t>𝜎</m:t>
                      </m:r>
                      <m:r>
                        <a:rPr lang="en-GB" sz="2000" i="1" smtClean="0">
                          <a:solidFill>
                            <a:schemeClr val="tx1"/>
                          </a:solidFill>
                          <a:latin typeface="Cambria Math" panose="02040503050406030204" pitchFamily="18" charset="0"/>
                        </a:rPr>
                        <m:t>)</m:t>
                      </m:r>
                    </m:oMath>
                  </m:oMathPara>
                </a14:m>
                <a:endParaRPr lang="en-GB" sz="1400" dirty="0"/>
              </a:p>
            </p:txBody>
          </p:sp>
        </mc:Choice>
        <mc:Fallback xmlns="">
          <p:sp>
            <p:nvSpPr>
              <p:cNvPr id="13" name="TextBox 12">
                <a:extLst>
                  <a:ext uri="{FF2B5EF4-FFF2-40B4-BE49-F238E27FC236}">
                    <a16:creationId xmlns:a16="http://schemas.microsoft.com/office/drawing/2014/main" id="{3B65120A-10EC-146D-4E48-680712681C92}"/>
                  </a:ext>
                </a:extLst>
              </p:cNvPr>
              <p:cNvSpPr txBox="1">
                <a:spLocks noRot="1" noChangeAspect="1" noMove="1" noResize="1" noEditPoints="1" noAdjustHandles="1" noChangeArrowheads="1" noChangeShapeType="1" noTextEdit="1"/>
              </p:cNvSpPr>
              <p:nvPr/>
            </p:nvSpPr>
            <p:spPr>
              <a:xfrm>
                <a:off x="4504119" y="2975512"/>
                <a:ext cx="4556099" cy="307777"/>
              </a:xfrm>
              <a:prstGeom prst="rect">
                <a:avLst/>
              </a:prstGeom>
              <a:blipFill>
                <a:blip r:embed="rId8"/>
                <a:stretch>
                  <a:fillRect t="-1961"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76208CA-897D-C63B-27DF-85B1F912F746}"/>
                  </a:ext>
                </a:extLst>
              </p:cNvPr>
              <p:cNvSpPr txBox="1"/>
              <p:nvPr/>
            </p:nvSpPr>
            <p:spPr>
              <a:xfrm>
                <a:off x="4356212" y="1374120"/>
                <a:ext cx="4695914" cy="70788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accent3">
                                  <a:lumMod val="75000"/>
                                </a:schemeClr>
                              </a:solidFill>
                              <a:latin typeface="Cambria Math" panose="02040503050406030204" pitchFamily="18" charset="0"/>
                            </a:rPr>
                          </m:ctrlPr>
                        </m:sSubPr>
                        <m:e>
                          <m:r>
                            <a:rPr lang="en-GB" sz="2800" b="0" i="1" smtClean="0">
                              <a:solidFill>
                                <a:schemeClr val="accent3">
                                  <a:lumMod val="75000"/>
                                </a:schemeClr>
                              </a:solidFill>
                              <a:latin typeface="Cambria Math" panose="02040503050406030204" pitchFamily="18" charset="0"/>
                            </a:rPr>
                            <m:t>𝑦</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solidFill>
                            <a:schemeClr val="tx1"/>
                          </a:solidFill>
                          <a:latin typeface="Cambria Math" panose="02040503050406030204" pitchFamily="18" charset="0"/>
                        </a:rPr>
                        <m:t>=</m:t>
                      </m:r>
                      <m:sSub>
                        <m:sSubPr>
                          <m:ctrlPr>
                            <a:rPr lang="en-GB" sz="2800" i="1" smtClean="0">
                              <a:solidFill>
                                <a:schemeClr val="accent2"/>
                              </a:solidFill>
                              <a:latin typeface="Cambria Math" panose="02040503050406030204" pitchFamily="18" charset="0"/>
                            </a:rPr>
                          </m:ctrlPr>
                        </m:sSubPr>
                        <m:e>
                          <m:r>
                            <a:rPr lang="en-GB" sz="2800" b="0" i="1" smtClean="0">
                              <a:solidFill>
                                <a:schemeClr val="accent2"/>
                              </a:solidFill>
                              <a:latin typeface="Cambria Math" panose="02040503050406030204" pitchFamily="18" charset="0"/>
                            </a:rPr>
                            <m:t>𝛽</m:t>
                          </m:r>
                        </m:e>
                        <m:sub>
                          <m:r>
                            <a:rPr lang="en-GB" sz="2800" b="0" i="1" smtClean="0">
                              <a:solidFill>
                                <a:schemeClr val="accent2"/>
                              </a:solidFill>
                              <a:latin typeface="Cambria Math" panose="02040503050406030204" pitchFamily="18" charset="0"/>
                            </a:rPr>
                            <m:t>0</m:t>
                          </m:r>
                        </m:sub>
                      </m:sSub>
                      <m:r>
                        <a:rPr lang="en-GB" sz="2800" b="0" i="1" smtClean="0">
                          <a:latin typeface="Cambria Math" panose="02040503050406030204" pitchFamily="18" charset="0"/>
                        </a:rPr>
                        <m:t>1+</m:t>
                      </m:r>
                      <m:sSub>
                        <m:sSubPr>
                          <m:ctrlPr>
                            <a:rPr lang="en-GB" sz="2800" i="1" smtClean="0">
                              <a:solidFill>
                                <a:schemeClr val="accent2"/>
                              </a:solidFill>
                              <a:latin typeface="Cambria Math" panose="02040503050406030204" pitchFamily="18" charset="0"/>
                            </a:rPr>
                          </m:ctrlPr>
                        </m:sSubPr>
                        <m:e>
                          <m:r>
                            <a:rPr lang="en-GB" sz="2800" b="0" i="1" smtClean="0">
                              <a:solidFill>
                                <a:schemeClr val="accent2"/>
                              </a:solidFill>
                              <a:latin typeface="Cambria Math" panose="02040503050406030204" pitchFamily="18" charset="0"/>
                            </a:rPr>
                            <m:t>𝛽</m:t>
                          </m:r>
                        </m:e>
                        <m:sub>
                          <m:r>
                            <a:rPr lang="en-GB" sz="2800" b="0" i="1" smtClean="0">
                              <a:solidFill>
                                <a:schemeClr val="accent2"/>
                              </a:solidFill>
                              <a:latin typeface="Cambria Math" panose="02040503050406030204" pitchFamily="18" charset="0"/>
                            </a:rPr>
                            <m:t>1</m:t>
                          </m:r>
                        </m:sub>
                      </m:sSub>
                      <m:sSub>
                        <m:sSubPr>
                          <m:ctrlPr>
                            <a:rPr lang="en-GB" sz="2800" i="1" smtClean="0">
                              <a:solidFill>
                                <a:schemeClr val="accent3">
                                  <a:lumMod val="75000"/>
                                </a:schemeClr>
                              </a:solidFill>
                              <a:latin typeface="Cambria Math" panose="02040503050406030204" pitchFamily="18" charset="0"/>
                            </a:rPr>
                          </m:ctrlPr>
                        </m:sSubPr>
                        <m:e>
                          <m:r>
                            <a:rPr lang="en-GB" sz="2800" b="0" i="1" smtClean="0">
                              <a:solidFill>
                                <a:schemeClr val="accent3">
                                  <a:lumMod val="75000"/>
                                </a:schemeClr>
                              </a:solidFill>
                              <a:latin typeface="Cambria Math" panose="02040503050406030204" pitchFamily="18" charset="0"/>
                            </a:rPr>
                            <m:t>𝑥</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latin typeface="Cambria Math" panose="02040503050406030204" pitchFamily="18" charset="0"/>
                        </a:rPr>
                        <m:t>+</m:t>
                      </m:r>
                      <m:sSub>
                        <m:sSubPr>
                          <m:ctrlPr>
                            <a:rPr lang="en-GB" sz="2800" i="1" smtClean="0">
                              <a:solidFill>
                                <a:schemeClr val="tx1"/>
                              </a:solidFill>
                              <a:latin typeface="Cambria Math" panose="02040503050406030204" pitchFamily="18" charset="0"/>
                            </a:rPr>
                          </m:ctrlPr>
                        </m:sSubPr>
                        <m:e>
                          <m:r>
                            <a:rPr lang="en-GB" sz="2800" b="0" i="1" smtClean="0">
                              <a:solidFill>
                                <a:srgbClr val="EA0000"/>
                              </a:solidFill>
                              <a:latin typeface="Cambria Math" panose="02040503050406030204" pitchFamily="18" charset="0"/>
                            </a:rPr>
                            <m:t>𝜀</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solidFill>
                            <a:schemeClr val="tx1"/>
                          </a:solidFill>
                          <a:latin typeface="Cambria Math" panose="02040503050406030204" pitchFamily="18" charset="0"/>
                        </a:rPr>
                        <m:t>,</m:t>
                      </m:r>
                    </m:oMath>
                  </m:oMathPara>
                </a14:m>
                <a:endParaRPr lang="en-GB" dirty="0">
                  <a:solidFill>
                    <a:schemeClr val="tx1"/>
                  </a:solidFill>
                </a:endParaRPr>
              </a:p>
              <a:p>
                <a:pPr algn="ctr"/>
                <a:r>
                  <a:rPr lang="en-GB" sz="1600" dirty="0">
                    <a:solidFill>
                      <a:schemeClr val="bg1">
                        <a:lumMod val="85000"/>
                      </a:schemeClr>
                    </a:solidFill>
                  </a:rPr>
                  <a:t>where</a:t>
                </a:r>
                <a:r>
                  <a:rPr lang="en-GB" dirty="0"/>
                  <a:t> </a:t>
                </a:r>
                <a14:m>
                  <m:oMath xmlns:m="http://schemas.openxmlformats.org/officeDocument/2006/math">
                    <m:sSub>
                      <m:sSubPr>
                        <m:ctrlPr>
                          <a:rPr lang="en-GB" sz="1600" i="1" smtClean="0">
                            <a:solidFill>
                              <a:schemeClr val="tx1"/>
                            </a:solidFill>
                            <a:latin typeface="Cambria Math" panose="02040503050406030204" pitchFamily="18" charset="0"/>
                          </a:rPr>
                        </m:ctrlPr>
                      </m:sSubPr>
                      <m:e>
                        <m:r>
                          <a:rPr lang="en-GB" sz="1600" b="0" i="1" smtClean="0">
                            <a:solidFill>
                              <a:srgbClr val="EA0000"/>
                            </a:solidFill>
                            <a:latin typeface="Cambria Math" panose="02040503050406030204" pitchFamily="18" charset="0"/>
                          </a:rPr>
                          <m:t>𝜀</m:t>
                        </m:r>
                      </m:e>
                      <m:sub>
                        <m:r>
                          <a:rPr lang="en-GB" sz="1600" b="0" i="1" smtClean="0">
                            <a:solidFill>
                              <a:schemeClr val="accent3">
                                <a:lumMod val="60000"/>
                                <a:lumOff val="40000"/>
                              </a:schemeClr>
                            </a:solidFill>
                            <a:latin typeface="Cambria Math" panose="02040503050406030204" pitchFamily="18" charset="0"/>
                          </a:rPr>
                          <m:t>𝑛</m:t>
                        </m:r>
                      </m:sub>
                    </m:sSub>
                    <m:r>
                      <a:rPr lang="en-GB" sz="1600" b="0" i="1" smtClean="0">
                        <a:solidFill>
                          <a:schemeClr val="tx1"/>
                        </a:solidFill>
                        <a:latin typeface="Cambria Math" panose="02040503050406030204" pitchFamily="18" charset="0"/>
                      </a:rPr>
                      <m:t>~</m:t>
                    </m:r>
                    <m:r>
                      <a:rPr lang="en-GB" sz="1600" b="0" i="1" smtClean="0">
                        <a:latin typeface="Cambria Math" panose="02040503050406030204" pitchFamily="18" charset="0"/>
                      </a:rPr>
                      <m:t> </m:t>
                    </m:r>
                    <m:r>
                      <a:rPr lang="en-GB" sz="1600" b="0" i="1" smtClean="0">
                        <a:solidFill>
                          <a:schemeClr val="accent1"/>
                        </a:solidFill>
                        <a:latin typeface="Cambria Math" panose="02040503050406030204" pitchFamily="18" charset="0"/>
                      </a:rPr>
                      <m:t>𝒩</m:t>
                    </m:r>
                    <m:r>
                      <a:rPr lang="en-GB" sz="1600" b="0" i="1" smtClean="0">
                        <a:latin typeface="Cambria Math" panose="02040503050406030204" pitchFamily="18" charset="0"/>
                      </a:rPr>
                      <m:t>(</m:t>
                    </m:r>
                    <m:r>
                      <a:rPr lang="en-GB" sz="1600" b="0" i="1" smtClean="0">
                        <a:solidFill>
                          <a:schemeClr val="accent1"/>
                        </a:solidFill>
                        <a:latin typeface="Cambria Math" panose="02040503050406030204" pitchFamily="18" charset="0"/>
                      </a:rPr>
                      <m:t>𝜇</m:t>
                    </m:r>
                    <m:r>
                      <a:rPr lang="en-GB" sz="1600" b="0" i="1" smtClean="0">
                        <a:latin typeface="Cambria Math" panose="02040503050406030204" pitchFamily="18" charset="0"/>
                      </a:rPr>
                      <m:t>=0, </m:t>
                    </m:r>
                    <m:r>
                      <a:rPr lang="en-GB" sz="1600" b="0" i="1" smtClean="0">
                        <a:solidFill>
                          <a:schemeClr val="accent1"/>
                        </a:solidFill>
                        <a:latin typeface="Cambria Math" panose="02040503050406030204" pitchFamily="18" charset="0"/>
                      </a:rPr>
                      <m:t>𝜎</m:t>
                    </m:r>
                    <m:r>
                      <a:rPr lang="en-GB" sz="1600" b="0" i="1" smtClean="0">
                        <a:latin typeface="Cambria Math" panose="02040503050406030204" pitchFamily="18" charset="0"/>
                      </a:rPr>
                      <m:t>)</m:t>
                    </m:r>
                  </m:oMath>
                </a14:m>
                <a:endParaRPr lang="en-GB" dirty="0"/>
              </a:p>
            </p:txBody>
          </p:sp>
        </mc:Choice>
        <mc:Fallback xmlns="">
          <p:sp>
            <p:nvSpPr>
              <p:cNvPr id="48" name="TextBox 47">
                <a:extLst>
                  <a:ext uri="{FF2B5EF4-FFF2-40B4-BE49-F238E27FC236}">
                    <a16:creationId xmlns:a16="http://schemas.microsoft.com/office/drawing/2014/main" id="{F76208CA-897D-C63B-27DF-85B1F912F746}"/>
                  </a:ext>
                </a:extLst>
              </p:cNvPr>
              <p:cNvSpPr txBox="1">
                <a:spLocks noRot="1" noChangeAspect="1" noMove="1" noResize="1" noEditPoints="1" noAdjustHandles="1" noChangeArrowheads="1" noChangeShapeType="1" noTextEdit="1"/>
              </p:cNvSpPr>
              <p:nvPr/>
            </p:nvSpPr>
            <p:spPr>
              <a:xfrm>
                <a:off x="4356212" y="1374120"/>
                <a:ext cx="4695914" cy="707886"/>
              </a:xfrm>
              <a:prstGeom prst="rect">
                <a:avLst/>
              </a:prstGeom>
              <a:blipFill>
                <a:blip r:embed="rId9"/>
                <a:stretch>
                  <a:fillRect b="-15385"/>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A53673A-76DE-2B98-33F0-BBD1FF675869}"/>
              </a:ext>
            </a:extLst>
          </p:cNvPr>
          <p:cNvSpPr txBox="1"/>
          <p:nvPr/>
        </p:nvSpPr>
        <p:spPr>
          <a:xfrm>
            <a:off x="7275151" y="2203416"/>
            <a:ext cx="597237" cy="338554"/>
          </a:xfrm>
          <a:prstGeom prst="rect">
            <a:avLst/>
          </a:prstGeom>
          <a:noFill/>
        </p:spPr>
        <p:txBody>
          <a:bodyPr wrap="square" rtlCol="0">
            <a:spAutoFit/>
          </a:bodyPr>
          <a:lstStyle/>
          <a:p>
            <a:r>
              <a:rPr lang="en-GB" sz="800" b="1" dirty="0">
                <a:solidFill>
                  <a:schemeClr val="accent1">
                    <a:lumMod val="40000"/>
                    <a:lumOff val="60000"/>
                  </a:schemeClr>
                </a:solidFill>
              </a:rPr>
              <a:t>Standard Deviation</a:t>
            </a:r>
          </a:p>
        </p:txBody>
      </p:sp>
      <p:sp>
        <p:nvSpPr>
          <p:cNvPr id="50" name="TextBox 49">
            <a:extLst>
              <a:ext uri="{FF2B5EF4-FFF2-40B4-BE49-F238E27FC236}">
                <a16:creationId xmlns:a16="http://schemas.microsoft.com/office/drawing/2014/main" id="{6864B10B-A4FC-207B-798D-7B104496F8A7}"/>
              </a:ext>
            </a:extLst>
          </p:cNvPr>
          <p:cNvSpPr txBox="1"/>
          <p:nvPr/>
        </p:nvSpPr>
        <p:spPr>
          <a:xfrm>
            <a:off x="6774199" y="2203416"/>
            <a:ext cx="451579" cy="338554"/>
          </a:xfrm>
          <a:prstGeom prst="rect">
            <a:avLst/>
          </a:prstGeom>
          <a:noFill/>
        </p:spPr>
        <p:txBody>
          <a:bodyPr wrap="square" rtlCol="0">
            <a:spAutoFit/>
          </a:bodyPr>
          <a:lstStyle/>
          <a:p>
            <a:r>
              <a:rPr lang="en-GB" sz="800" b="1" dirty="0">
                <a:solidFill>
                  <a:schemeClr val="accent1">
                    <a:lumMod val="40000"/>
                    <a:lumOff val="60000"/>
                  </a:schemeClr>
                </a:solidFill>
              </a:rPr>
              <a:t>Mean</a:t>
            </a:r>
          </a:p>
          <a:p>
            <a:endParaRPr lang="en-GB" sz="800" b="1" dirty="0">
              <a:solidFill>
                <a:schemeClr val="accent1">
                  <a:lumMod val="40000"/>
                  <a:lumOff val="60000"/>
                </a:schemeClr>
              </a:solidFill>
            </a:endParaRPr>
          </a:p>
        </p:txBody>
      </p:sp>
      <p:sp>
        <p:nvSpPr>
          <p:cNvPr id="51" name="TextBox 50">
            <a:extLst>
              <a:ext uri="{FF2B5EF4-FFF2-40B4-BE49-F238E27FC236}">
                <a16:creationId xmlns:a16="http://schemas.microsoft.com/office/drawing/2014/main" id="{52BABC9C-FFEF-C6B5-26D2-3673D39162A7}"/>
              </a:ext>
            </a:extLst>
          </p:cNvPr>
          <p:cNvSpPr txBox="1"/>
          <p:nvPr/>
        </p:nvSpPr>
        <p:spPr>
          <a:xfrm>
            <a:off x="7694001" y="1054239"/>
            <a:ext cx="744198" cy="215444"/>
          </a:xfrm>
          <a:prstGeom prst="rect">
            <a:avLst/>
          </a:prstGeom>
          <a:noFill/>
        </p:spPr>
        <p:txBody>
          <a:bodyPr wrap="square" rtlCol="0">
            <a:spAutoFit/>
          </a:bodyPr>
          <a:lstStyle/>
          <a:p>
            <a:r>
              <a:rPr lang="en-GB" sz="800" b="1" dirty="0">
                <a:solidFill>
                  <a:srgbClr val="BCBCBC"/>
                </a:solidFill>
              </a:rPr>
              <a:t>Error / Noise</a:t>
            </a:r>
          </a:p>
        </p:txBody>
      </p:sp>
      <p:sp>
        <p:nvSpPr>
          <p:cNvPr id="52" name="TextBox 51">
            <a:extLst>
              <a:ext uri="{FF2B5EF4-FFF2-40B4-BE49-F238E27FC236}">
                <a16:creationId xmlns:a16="http://schemas.microsoft.com/office/drawing/2014/main" id="{C62D3C18-A4C2-D066-BE44-EEE0BEB7F925}"/>
              </a:ext>
            </a:extLst>
          </p:cNvPr>
          <p:cNvSpPr txBox="1"/>
          <p:nvPr/>
        </p:nvSpPr>
        <p:spPr>
          <a:xfrm>
            <a:off x="6131182" y="1048863"/>
            <a:ext cx="707504" cy="215444"/>
          </a:xfrm>
          <a:prstGeom prst="rect">
            <a:avLst/>
          </a:prstGeom>
          <a:noFill/>
        </p:spPr>
        <p:txBody>
          <a:bodyPr wrap="square" rtlCol="0">
            <a:spAutoFit/>
          </a:bodyPr>
          <a:lstStyle/>
          <a:p>
            <a:r>
              <a:rPr lang="en-GB" sz="800" b="1" dirty="0">
                <a:solidFill>
                  <a:schemeClr val="accent2">
                    <a:lumMod val="40000"/>
                    <a:lumOff val="60000"/>
                  </a:schemeClr>
                </a:solidFill>
              </a:rPr>
              <a:t>Coefficients</a:t>
            </a:r>
          </a:p>
        </p:txBody>
      </p:sp>
      <p:sp>
        <p:nvSpPr>
          <p:cNvPr id="53" name="Left Brace 52">
            <a:extLst>
              <a:ext uri="{FF2B5EF4-FFF2-40B4-BE49-F238E27FC236}">
                <a16:creationId xmlns:a16="http://schemas.microsoft.com/office/drawing/2014/main" id="{E9CC0C12-D071-22CD-4060-8BCBABF3FC08}"/>
              </a:ext>
            </a:extLst>
          </p:cNvPr>
          <p:cNvSpPr/>
          <p:nvPr/>
        </p:nvSpPr>
        <p:spPr>
          <a:xfrm rot="5400000">
            <a:off x="6404356" y="830225"/>
            <a:ext cx="171653" cy="963426"/>
          </a:xfrm>
          <a:prstGeom prst="leftBrace">
            <a:avLst>
              <a:gd name="adj1" fmla="val 0"/>
              <a:gd name="adj2" fmla="val 51481"/>
            </a:avLst>
          </a:prstGeom>
          <a:ln w="12700">
            <a:solidFill>
              <a:schemeClr val="accent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chemeClr val="accent2"/>
              </a:solidFill>
            </a:endParaRPr>
          </a:p>
        </p:txBody>
      </p:sp>
      <p:sp>
        <p:nvSpPr>
          <p:cNvPr id="54" name="TextBox 53">
            <a:extLst>
              <a:ext uri="{FF2B5EF4-FFF2-40B4-BE49-F238E27FC236}">
                <a16:creationId xmlns:a16="http://schemas.microsoft.com/office/drawing/2014/main" id="{A1DF24B7-4EBD-C66F-3480-530D5F9BE145}"/>
              </a:ext>
            </a:extLst>
          </p:cNvPr>
          <p:cNvSpPr txBox="1"/>
          <p:nvPr/>
        </p:nvSpPr>
        <p:spPr>
          <a:xfrm>
            <a:off x="5290468" y="1175281"/>
            <a:ext cx="707504" cy="215444"/>
          </a:xfrm>
          <a:prstGeom prst="rect">
            <a:avLst/>
          </a:prstGeom>
          <a:noFill/>
        </p:spPr>
        <p:txBody>
          <a:bodyPr wrap="square" rtlCol="0">
            <a:spAutoFit/>
          </a:bodyPr>
          <a:lstStyle/>
          <a:p>
            <a:r>
              <a:rPr lang="en-GB" sz="800" b="1" dirty="0">
                <a:solidFill>
                  <a:schemeClr val="accent2">
                    <a:lumMod val="40000"/>
                    <a:lumOff val="60000"/>
                  </a:schemeClr>
                </a:solidFill>
              </a:rPr>
              <a:t>Intercept</a:t>
            </a:r>
          </a:p>
        </p:txBody>
      </p:sp>
      <p:sp>
        <p:nvSpPr>
          <p:cNvPr id="55" name="TextBox 54">
            <a:extLst>
              <a:ext uri="{FF2B5EF4-FFF2-40B4-BE49-F238E27FC236}">
                <a16:creationId xmlns:a16="http://schemas.microsoft.com/office/drawing/2014/main" id="{17E8ED52-571A-3D86-EFA3-BB54C0667039}"/>
              </a:ext>
            </a:extLst>
          </p:cNvPr>
          <p:cNvSpPr txBox="1"/>
          <p:nvPr/>
        </p:nvSpPr>
        <p:spPr>
          <a:xfrm>
            <a:off x="7114116" y="1175281"/>
            <a:ext cx="707504" cy="215444"/>
          </a:xfrm>
          <a:prstGeom prst="rect">
            <a:avLst/>
          </a:prstGeom>
          <a:noFill/>
        </p:spPr>
        <p:txBody>
          <a:bodyPr wrap="square" rtlCol="0">
            <a:spAutoFit/>
          </a:bodyPr>
          <a:lstStyle/>
          <a:p>
            <a:r>
              <a:rPr lang="en-GB" sz="800" b="1" dirty="0">
                <a:solidFill>
                  <a:schemeClr val="accent2">
                    <a:lumMod val="40000"/>
                    <a:lumOff val="60000"/>
                  </a:schemeClr>
                </a:solidFill>
              </a:rPr>
              <a:t>Slope</a:t>
            </a:r>
          </a:p>
        </p:txBody>
      </p:sp>
      <p:cxnSp>
        <p:nvCxnSpPr>
          <p:cNvPr id="56" name="Straight Arrow Connector 55">
            <a:extLst>
              <a:ext uri="{FF2B5EF4-FFF2-40B4-BE49-F238E27FC236}">
                <a16:creationId xmlns:a16="http://schemas.microsoft.com/office/drawing/2014/main" id="{5DCAB65A-9AC3-F1CF-490D-E9ED83A4039D}"/>
              </a:ext>
            </a:extLst>
          </p:cNvPr>
          <p:cNvCxnSpPr>
            <a:cxnSpLocks/>
          </p:cNvCxnSpPr>
          <p:nvPr/>
        </p:nvCxnSpPr>
        <p:spPr>
          <a:xfrm>
            <a:off x="5769057" y="1324173"/>
            <a:ext cx="122124" cy="144927"/>
          </a:xfrm>
          <a:prstGeom prst="straightConnector1">
            <a:avLst/>
          </a:prstGeom>
          <a:ln w="6350">
            <a:solidFill>
              <a:schemeClr val="accent2">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4490C39-DB72-AA18-A338-3BA95AB2AB19}"/>
              </a:ext>
            </a:extLst>
          </p:cNvPr>
          <p:cNvCxnSpPr>
            <a:cxnSpLocks/>
          </p:cNvCxnSpPr>
          <p:nvPr/>
        </p:nvCxnSpPr>
        <p:spPr>
          <a:xfrm flipH="1">
            <a:off x="7047860" y="1314297"/>
            <a:ext cx="132511" cy="139734"/>
          </a:xfrm>
          <a:prstGeom prst="straightConnector1">
            <a:avLst/>
          </a:prstGeom>
          <a:ln w="6350">
            <a:solidFill>
              <a:schemeClr val="accent2">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5DCE543F-7210-219F-FAB9-FB433C45A843}"/>
              </a:ext>
            </a:extLst>
          </p:cNvPr>
          <p:cNvSpPr txBox="1"/>
          <p:nvPr/>
        </p:nvSpPr>
        <p:spPr>
          <a:xfrm>
            <a:off x="5857934" y="2198257"/>
            <a:ext cx="998646" cy="338554"/>
          </a:xfrm>
          <a:prstGeom prst="rect">
            <a:avLst/>
          </a:prstGeom>
          <a:noFill/>
        </p:spPr>
        <p:txBody>
          <a:bodyPr wrap="square" rtlCol="0">
            <a:spAutoFit/>
          </a:bodyPr>
          <a:lstStyle/>
          <a:p>
            <a:pPr algn="ctr"/>
            <a:r>
              <a:rPr lang="en-GB" sz="800" b="1" dirty="0">
                <a:solidFill>
                  <a:schemeClr val="accent1">
                    <a:lumMod val="40000"/>
                    <a:lumOff val="60000"/>
                  </a:schemeClr>
                </a:solidFill>
              </a:rPr>
              <a:t>Normal / Gaussian</a:t>
            </a:r>
          </a:p>
          <a:p>
            <a:pPr algn="ctr"/>
            <a:r>
              <a:rPr lang="en-GB" sz="800" b="1" dirty="0">
                <a:solidFill>
                  <a:schemeClr val="accent1">
                    <a:lumMod val="40000"/>
                    <a:lumOff val="60000"/>
                  </a:schemeClr>
                </a:solidFill>
              </a:rPr>
              <a:t>distribution</a:t>
            </a:r>
          </a:p>
        </p:txBody>
      </p:sp>
      <p:cxnSp>
        <p:nvCxnSpPr>
          <p:cNvPr id="59" name="Straight Arrow Connector 58">
            <a:extLst>
              <a:ext uri="{FF2B5EF4-FFF2-40B4-BE49-F238E27FC236}">
                <a16:creationId xmlns:a16="http://schemas.microsoft.com/office/drawing/2014/main" id="{BB3F73A0-6554-4DED-11BC-6A7B276497A3}"/>
              </a:ext>
            </a:extLst>
          </p:cNvPr>
          <p:cNvCxnSpPr>
            <a:cxnSpLocks/>
            <a:stCxn id="51" idx="2"/>
          </p:cNvCxnSpPr>
          <p:nvPr/>
        </p:nvCxnSpPr>
        <p:spPr>
          <a:xfrm>
            <a:off x="8066100" y="1269683"/>
            <a:ext cx="0" cy="199417"/>
          </a:xfrm>
          <a:prstGeom prst="straightConnector1">
            <a:avLst/>
          </a:prstGeom>
          <a:ln w="6350">
            <a:solidFill>
              <a:schemeClr val="bg1">
                <a:lumMod val="65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29504C2-DE26-2A0A-928A-55629E63578C}"/>
              </a:ext>
            </a:extLst>
          </p:cNvPr>
          <p:cNvCxnSpPr>
            <a:cxnSpLocks/>
          </p:cNvCxnSpPr>
          <p:nvPr/>
        </p:nvCxnSpPr>
        <p:spPr>
          <a:xfrm flipV="1">
            <a:off x="6985247" y="2063902"/>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8D54CD4B-FE79-5889-2BCB-9A4EAD47A083}"/>
              </a:ext>
            </a:extLst>
          </p:cNvPr>
          <p:cNvCxnSpPr>
            <a:cxnSpLocks/>
          </p:cNvCxnSpPr>
          <p:nvPr/>
        </p:nvCxnSpPr>
        <p:spPr>
          <a:xfrm flipV="1">
            <a:off x="7556000" y="2053670"/>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6CE7CC4D-20E4-0F60-25D4-CB391F7D3FE9}"/>
              </a:ext>
            </a:extLst>
          </p:cNvPr>
          <p:cNvCxnSpPr>
            <a:cxnSpLocks/>
          </p:cNvCxnSpPr>
          <p:nvPr/>
        </p:nvCxnSpPr>
        <p:spPr>
          <a:xfrm flipV="1">
            <a:off x="6349580" y="2059858"/>
            <a:ext cx="288000" cy="180000"/>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FA5D7C83-BB6B-CCC7-16E4-7A4FB4741E70}"/>
              </a:ext>
            </a:extLst>
          </p:cNvPr>
          <p:cNvGrpSpPr/>
          <p:nvPr/>
        </p:nvGrpSpPr>
        <p:grpSpPr>
          <a:xfrm>
            <a:off x="4277543" y="247593"/>
            <a:ext cx="4633722" cy="553523"/>
            <a:chOff x="547986" y="242357"/>
            <a:chExt cx="4633722" cy="543281"/>
          </a:xfrm>
        </p:grpSpPr>
        <p:sp>
          <p:nvSpPr>
            <p:cNvPr id="3" name="Rectangle 2">
              <a:extLst>
                <a:ext uri="{FF2B5EF4-FFF2-40B4-BE49-F238E27FC236}">
                  <a16:creationId xmlns:a16="http://schemas.microsoft.com/office/drawing/2014/main" id="{16C25D48-1DEE-0487-F4BE-C791383385F4}"/>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4" name="TextBox 3">
              <a:extLst>
                <a:ext uri="{FF2B5EF4-FFF2-40B4-BE49-F238E27FC236}">
                  <a16:creationId xmlns:a16="http://schemas.microsoft.com/office/drawing/2014/main" id="{E3C41569-A5EB-43DC-1549-548619A7650F}"/>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spTree>
    <p:extLst>
      <p:ext uri="{BB962C8B-B14F-4D97-AF65-F5344CB8AC3E}">
        <p14:creationId xmlns:p14="http://schemas.microsoft.com/office/powerpoint/2010/main" val="194304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40422E-A14E-8495-6908-9F1AEB3D0491}"/>
                  </a:ext>
                </a:extLst>
              </p:cNvPr>
              <p:cNvSpPr txBox="1"/>
              <p:nvPr/>
            </p:nvSpPr>
            <p:spPr>
              <a:xfrm>
                <a:off x="4610531" y="3937272"/>
                <a:ext cx="4524464"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𝑦</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latin typeface="Cambria Math" panose="02040503050406030204" pitchFamily="18" charset="0"/>
                            </a:rPr>
                            <m:t>1+</m:t>
                          </m:r>
                          <m:sSub>
                            <m:sSubPr>
                              <m:ctrlPr>
                                <a:rPr lang="en-GB" sz="2400" i="1" smtClean="0">
                                  <a:solidFill>
                                    <a:schemeClr val="accent2"/>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𝑋</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8" name="TextBox 7">
                <a:extLst>
                  <a:ext uri="{FF2B5EF4-FFF2-40B4-BE49-F238E27FC236}">
                    <a16:creationId xmlns:a16="http://schemas.microsoft.com/office/drawing/2014/main" id="{0440422E-A14E-8495-6908-9F1AEB3D0491}"/>
                  </a:ext>
                </a:extLst>
              </p:cNvPr>
              <p:cNvSpPr txBox="1">
                <a:spLocks noRot="1" noChangeAspect="1" noMove="1" noResize="1" noEditPoints="1" noAdjustHandles="1" noChangeArrowheads="1" noChangeShapeType="1" noTextEdit="1"/>
              </p:cNvSpPr>
              <p:nvPr/>
            </p:nvSpPr>
            <p:spPr>
              <a:xfrm>
                <a:off x="4610531" y="3937272"/>
                <a:ext cx="4524464" cy="369332"/>
              </a:xfrm>
              <a:prstGeom prst="rect">
                <a:avLst/>
              </a:prstGeom>
              <a:blipFill>
                <a:blip r:embed="rId8"/>
                <a:stretch>
                  <a:fillRect b="-35000"/>
                </a:stretch>
              </a:blipFill>
            </p:spPr>
            <p:txBody>
              <a:bodyPr/>
              <a:lstStyle/>
              <a:p>
                <a:r>
                  <a:rPr lang="en-GB">
                    <a:noFill/>
                  </a:rPr>
                  <a:t> </a:t>
                </a:r>
              </a:p>
            </p:txBody>
          </p:sp>
        </mc:Fallback>
      </mc:AlternateContent>
      <p:grpSp>
        <p:nvGrpSpPr>
          <p:cNvPr id="47" name="Group 46">
            <a:extLst>
              <a:ext uri="{FF2B5EF4-FFF2-40B4-BE49-F238E27FC236}">
                <a16:creationId xmlns:a16="http://schemas.microsoft.com/office/drawing/2014/main" id="{71B051EF-0D5B-881A-D42F-20727A13847A}"/>
              </a:ext>
            </a:extLst>
          </p:cNvPr>
          <p:cNvGrpSpPr/>
          <p:nvPr/>
        </p:nvGrpSpPr>
        <p:grpSpPr>
          <a:xfrm>
            <a:off x="4277543" y="247593"/>
            <a:ext cx="4633722" cy="553523"/>
            <a:chOff x="547986" y="242357"/>
            <a:chExt cx="4633722" cy="543281"/>
          </a:xfrm>
        </p:grpSpPr>
        <p:sp>
          <p:nvSpPr>
            <p:cNvPr id="48" name="Rectangle 47">
              <a:extLst>
                <a:ext uri="{FF2B5EF4-FFF2-40B4-BE49-F238E27FC236}">
                  <a16:creationId xmlns:a16="http://schemas.microsoft.com/office/drawing/2014/main" id="{7A44D393-EA30-D3CB-E531-275DC2D85DD9}"/>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49" name="TextBox 48">
              <a:extLst>
                <a:ext uri="{FF2B5EF4-FFF2-40B4-BE49-F238E27FC236}">
                  <a16:creationId xmlns:a16="http://schemas.microsoft.com/office/drawing/2014/main" id="{79FFF2A8-95B7-B739-A8B9-BD4534AE852D}"/>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4ABEC43-CA54-D647-A479-FC4F626D96D2}"/>
                  </a:ext>
                </a:extLst>
              </p:cNvPr>
              <p:cNvSpPr txBox="1"/>
              <p:nvPr/>
            </p:nvSpPr>
            <p:spPr>
              <a:xfrm>
                <a:off x="4356212" y="1374120"/>
                <a:ext cx="4695914" cy="70788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accent3">
                                  <a:lumMod val="75000"/>
                                </a:schemeClr>
                              </a:solidFill>
                              <a:latin typeface="Cambria Math" panose="02040503050406030204" pitchFamily="18" charset="0"/>
                            </a:rPr>
                          </m:ctrlPr>
                        </m:sSubPr>
                        <m:e>
                          <m:r>
                            <a:rPr lang="en-GB" sz="2800" b="0" i="1" smtClean="0">
                              <a:solidFill>
                                <a:schemeClr val="accent3">
                                  <a:lumMod val="75000"/>
                                </a:schemeClr>
                              </a:solidFill>
                              <a:latin typeface="Cambria Math" panose="02040503050406030204" pitchFamily="18" charset="0"/>
                            </a:rPr>
                            <m:t>𝑦</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solidFill>
                            <a:schemeClr val="tx1"/>
                          </a:solidFill>
                          <a:latin typeface="Cambria Math" panose="02040503050406030204" pitchFamily="18" charset="0"/>
                        </a:rPr>
                        <m:t>=</m:t>
                      </m:r>
                      <m:sSub>
                        <m:sSubPr>
                          <m:ctrlPr>
                            <a:rPr lang="en-GB" sz="2800" i="1" smtClean="0">
                              <a:solidFill>
                                <a:schemeClr val="accent2"/>
                              </a:solidFill>
                              <a:latin typeface="Cambria Math" panose="02040503050406030204" pitchFamily="18" charset="0"/>
                            </a:rPr>
                          </m:ctrlPr>
                        </m:sSubPr>
                        <m:e>
                          <m:r>
                            <a:rPr lang="en-GB" sz="2800" b="0" i="1" smtClean="0">
                              <a:solidFill>
                                <a:schemeClr val="accent2"/>
                              </a:solidFill>
                              <a:latin typeface="Cambria Math" panose="02040503050406030204" pitchFamily="18" charset="0"/>
                            </a:rPr>
                            <m:t>𝛽</m:t>
                          </m:r>
                        </m:e>
                        <m:sub>
                          <m:r>
                            <a:rPr lang="en-GB" sz="2800" b="0" i="1" smtClean="0">
                              <a:solidFill>
                                <a:schemeClr val="accent2"/>
                              </a:solidFill>
                              <a:latin typeface="Cambria Math" panose="02040503050406030204" pitchFamily="18" charset="0"/>
                            </a:rPr>
                            <m:t>0</m:t>
                          </m:r>
                        </m:sub>
                      </m:sSub>
                      <m:r>
                        <a:rPr lang="en-GB" sz="2800" b="0" i="1" smtClean="0">
                          <a:latin typeface="Cambria Math" panose="02040503050406030204" pitchFamily="18" charset="0"/>
                        </a:rPr>
                        <m:t>1+</m:t>
                      </m:r>
                      <m:sSub>
                        <m:sSubPr>
                          <m:ctrlPr>
                            <a:rPr lang="en-GB" sz="2800" i="1" smtClean="0">
                              <a:solidFill>
                                <a:schemeClr val="accent2"/>
                              </a:solidFill>
                              <a:latin typeface="Cambria Math" panose="02040503050406030204" pitchFamily="18" charset="0"/>
                            </a:rPr>
                          </m:ctrlPr>
                        </m:sSubPr>
                        <m:e>
                          <m:r>
                            <a:rPr lang="en-GB" sz="2800" b="0" i="1" smtClean="0">
                              <a:solidFill>
                                <a:schemeClr val="accent2"/>
                              </a:solidFill>
                              <a:latin typeface="Cambria Math" panose="02040503050406030204" pitchFamily="18" charset="0"/>
                            </a:rPr>
                            <m:t>𝛽</m:t>
                          </m:r>
                        </m:e>
                        <m:sub>
                          <m:r>
                            <a:rPr lang="en-GB" sz="2800" b="0" i="1" smtClean="0">
                              <a:solidFill>
                                <a:schemeClr val="accent2"/>
                              </a:solidFill>
                              <a:latin typeface="Cambria Math" panose="02040503050406030204" pitchFamily="18" charset="0"/>
                            </a:rPr>
                            <m:t>1</m:t>
                          </m:r>
                        </m:sub>
                      </m:sSub>
                      <m:sSub>
                        <m:sSubPr>
                          <m:ctrlPr>
                            <a:rPr lang="en-GB" sz="2800" i="1" smtClean="0">
                              <a:solidFill>
                                <a:schemeClr val="accent3">
                                  <a:lumMod val="75000"/>
                                </a:schemeClr>
                              </a:solidFill>
                              <a:latin typeface="Cambria Math" panose="02040503050406030204" pitchFamily="18" charset="0"/>
                            </a:rPr>
                          </m:ctrlPr>
                        </m:sSubPr>
                        <m:e>
                          <m:r>
                            <a:rPr lang="en-GB" sz="2800" b="0" i="1" smtClean="0">
                              <a:solidFill>
                                <a:schemeClr val="accent3">
                                  <a:lumMod val="75000"/>
                                </a:schemeClr>
                              </a:solidFill>
                              <a:latin typeface="Cambria Math" panose="02040503050406030204" pitchFamily="18" charset="0"/>
                            </a:rPr>
                            <m:t>𝑥</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latin typeface="Cambria Math" panose="02040503050406030204" pitchFamily="18" charset="0"/>
                        </a:rPr>
                        <m:t>+</m:t>
                      </m:r>
                      <m:sSub>
                        <m:sSubPr>
                          <m:ctrlPr>
                            <a:rPr lang="en-GB" sz="2800" i="1" smtClean="0">
                              <a:solidFill>
                                <a:schemeClr val="tx1"/>
                              </a:solidFill>
                              <a:latin typeface="Cambria Math" panose="02040503050406030204" pitchFamily="18" charset="0"/>
                            </a:rPr>
                          </m:ctrlPr>
                        </m:sSubPr>
                        <m:e>
                          <m:r>
                            <a:rPr lang="en-GB" sz="2800" b="0" i="1" smtClean="0">
                              <a:solidFill>
                                <a:srgbClr val="EA0000"/>
                              </a:solidFill>
                              <a:latin typeface="Cambria Math" panose="02040503050406030204" pitchFamily="18" charset="0"/>
                            </a:rPr>
                            <m:t>𝜀</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solidFill>
                            <a:schemeClr val="tx1"/>
                          </a:solidFill>
                          <a:latin typeface="Cambria Math" panose="02040503050406030204" pitchFamily="18" charset="0"/>
                        </a:rPr>
                        <m:t>,</m:t>
                      </m:r>
                    </m:oMath>
                  </m:oMathPara>
                </a14:m>
                <a:endParaRPr lang="en-GB" dirty="0">
                  <a:solidFill>
                    <a:schemeClr val="tx1"/>
                  </a:solidFill>
                </a:endParaRPr>
              </a:p>
              <a:p>
                <a:pPr algn="ctr"/>
                <a:r>
                  <a:rPr lang="en-GB" sz="1600" dirty="0">
                    <a:solidFill>
                      <a:schemeClr val="bg1">
                        <a:lumMod val="85000"/>
                      </a:schemeClr>
                    </a:solidFill>
                  </a:rPr>
                  <a:t>where</a:t>
                </a:r>
                <a:r>
                  <a:rPr lang="en-GB" dirty="0"/>
                  <a:t> </a:t>
                </a:r>
                <a14:m>
                  <m:oMath xmlns:m="http://schemas.openxmlformats.org/officeDocument/2006/math">
                    <m:sSub>
                      <m:sSubPr>
                        <m:ctrlPr>
                          <a:rPr lang="en-GB" sz="1600" i="1" smtClean="0">
                            <a:solidFill>
                              <a:schemeClr val="tx1"/>
                            </a:solidFill>
                            <a:latin typeface="Cambria Math" panose="02040503050406030204" pitchFamily="18" charset="0"/>
                          </a:rPr>
                        </m:ctrlPr>
                      </m:sSubPr>
                      <m:e>
                        <m:r>
                          <a:rPr lang="en-GB" sz="1600" b="0" i="1" smtClean="0">
                            <a:solidFill>
                              <a:srgbClr val="EA0000"/>
                            </a:solidFill>
                            <a:latin typeface="Cambria Math" panose="02040503050406030204" pitchFamily="18" charset="0"/>
                          </a:rPr>
                          <m:t>𝜀</m:t>
                        </m:r>
                      </m:e>
                      <m:sub>
                        <m:r>
                          <a:rPr lang="en-GB" sz="1600" b="0" i="1" smtClean="0">
                            <a:solidFill>
                              <a:schemeClr val="accent3">
                                <a:lumMod val="60000"/>
                                <a:lumOff val="40000"/>
                              </a:schemeClr>
                            </a:solidFill>
                            <a:latin typeface="Cambria Math" panose="02040503050406030204" pitchFamily="18" charset="0"/>
                          </a:rPr>
                          <m:t>𝑛</m:t>
                        </m:r>
                      </m:sub>
                    </m:sSub>
                    <m:r>
                      <a:rPr lang="en-GB" sz="1600" b="0" i="1" smtClean="0">
                        <a:solidFill>
                          <a:schemeClr val="tx1"/>
                        </a:solidFill>
                        <a:latin typeface="Cambria Math" panose="02040503050406030204" pitchFamily="18" charset="0"/>
                      </a:rPr>
                      <m:t>~</m:t>
                    </m:r>
                    <m:r>
                      <a:rPr lang="en-GB" sz="1600" b="0" i="1" smtClean="0">
                        <a:latin typeface="Cambria Math" panose="02040503050406030204" pitchFamily="18" charset="0"/>
                      </a:rPr>
                      <m:t> </m:t>
                    </m:r>
                    <m:r>
                      <a:rPr lang="en-GB" sz="1600" b="0" i="1" smtClean="0">
                        <a:solidFill>
                          <a:schemeClr val="accent1"/>
                        </a:solidFill>
                        <a:latin typeface="Cambria Math" panose="02040503050406030204" pitchFamily="18" charset="0"/>
                      </a:rPr>
                      <m:t>𝒩</m:t>
                    </m:r>
                    <m:r>
                      <a:rPr lang="en-GB" sz="1600" b="0" i="1" smtClean="0">
                        <a:latin typeface="Cambria Math" panose="02040503050406030204" pitchFamily="18" charset="0"/>
                      </a:rPr>
                      <m:t>(</m:t>
                    </m:r>
                    <m:r>
                      <a:rPr lang="en-GB" sz="1600" b="0" i="1" smtClean="0">
                        <a:solidFill>
                          <a:schemeClr val="accent1"/>
                        </a:solidFill>
                        <a:latin typeface="Cambria Math" panose="02040503050406030204" pitchFamily="18" charset="0"/>
                      </a:rPr>
                      <m:t>𝜇</m:t>
                    </m:r>
                    <m:r>
                      <a:rPr lang="en-GB" sz="1600" b="0" i="1" smtClean="0">
                        <a:latin typeface="Cambria Math" panose="02040503050406030204" pitchFamily="18" charset="0"/>
                      </a:rPr>
                      <m:t>=0, </m:t>
                    </m:r>
                    <m:r>
                      <a:rPr lang="en-GB" sz="1600" b="0" i="1" smtClean="0">
                        <a:solidFill>
                          <a:schemeClr val="accent1"/>
                        </a:solidFill>
                        <a:latin typeface="Cambria Math" panose="02040503050406030204" pitchFamily="18" charset="0"/>
                      </a:rPr>
                      <m:t>𝜎</m:t>
                    </m:r>
                    <m:r>
                      <a:rPr lang="en-GB" sz="1600" b="0" i="1" smtClean="0">
                        <a:latin typeface="Cambria Math" panose="02040503050406030204" pitchFamily="18" charset="0"/>
                      </a:rPr>
                      <m:t>)</m:t>
                    </m:r>
                  </m:oMath>
                </a14:m>
                <a:endParaRPr lang="en-GB" dirty="0"/>
              </a:p>
            </p:txBody>
          </p:sp>
        </mc:Choice>
        <mc:Fallback xmlns="">
          <p:sp>
            <p:nvSpPr>
              <p:cNvPr id="50" name="TextBox 49">
                <a:extLst>
                  <a:ext uri="{FF2B5EF4-FFF2-40B4-BE49-F238E27FC236}">
                    <a16:creationId xmlns:a16="http://schemas.microsoft.com/office/drawing/2014/main" id="{24ABEC43-CA54-D647-A479-FC4F626D96D2}"/>
                  </a:ext>
                </a:extLst>
              </p:cNvPr>
              <p:cNvSpPr txBox="1">
                <a:spLocks noRot="1" noChangeAspect="1" noMove="1" noResize="1" noEditPoints="1" noAdjustHandles="1" noChangeArrowheads="1" noChangeShapeType="1" noTextEdit="1"/>
              </p:cNvSpPr>
              <p:nvPr/>
            </p:nvSpPr>
            <p:spPr>
              <a:xfrm>
                <a:off x="4356212" y="1374120"/>
                <a:ext cx="4695914" cy="707886"/>
              </a:xfrm>
              <a:prstGeom prst="rect">
                <a:avLst/>
              </a:prstGeom>
              <a:blipFill>
                <a:blip r:embed="rId9"/>
                <a:stretch>
                  <a:fillRect b="-15385"/>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F368D81E-D0A2-E7DE-0368-BDA67499EB06}"/>
              </a:ext>
            </a:extLst>
          </p:cNvPr>
          <p:cNvSpPr txBox="1"/>
          <p:nvPr/>
        </p:nvSpPr>
        <p:spPr>
          <a:xfrm>
            <a:off x="7275151" y="2203416"/>
            <a:ext cx="597237" cy="338554"/>
          </a:xfrm>
          <a:prstGeom prst="rect">
            <a:avLst/>
          </a:prstGeom>
          <a:noFill/>
        </p:spPr>
        <p:txBody>
          <a:bodyPr wrap="square" rtlCol="0">
            <a:spAutoFit/>
          </a:bodyPr>
          <a:lstStyle/>
          <a:p>
            <a:r>
              <a:rPr lang="en-GB" sz="800" b="1" dirty="0">
                <a:solidFill>
                  <a:schemeClr val="accent1">
                    <a:lumMod val="40000"/>
                    <a:lumOff val="60000"/>
                  </a:schemeClr>
                </a:solidFill>
              </a:rPr>
              <a:t>Standard Deviation</a:t>
            </a:r>
          </a:p>
        </p:txBody>
      </p:sp>
      <p:sp>
        <p:nvSpPr>
          <p:cNvPr id="52" name="TextBox 51">
            <a:extLst>
              <a:ext uri="{FF2B5EF4-FFF2-40B4-BE49-F238E27FC236}">
                <a16:creationId xmlns:a16="http://schemas.microsoft.com/office/drawing/2014/main" id="{5FA884E4-6492-58FC-0767-4C06320F59FA}"/>
              </a:ext>
            </a:extLst>
          </p:cNvPr>
          <p:cNvSpPr txBox="1"/>
          <p:nvPr/>
        </p:nvSpPr>
        <p:spPr>
          <a:xfrm>
            <a:off x="6774199" y="2203416"/>
            <a:ext cx="451579" cy="338554"/>
          </a:xfrm>
          <a:prstGeom prst="rect">
            <a:avLst/>
          </a:prstGeom>
          <a:noFill/>
        </p:spPr>
        <p:txBody>
          <a:bodyPr wrap="square" rtlCol="0">
            <a:spAutoFit/>
          </a:bodyPr>
          <a:lstStyle/>
          <a:p>
            <a:r>
              <a:rPr lang="en-GB" sz="800" b="1" dirty="0">
                <a:solidFill>
                  <a:schemeClr val="accent1">
                    <a:lumMod val="40000"/>
                    <a:lumOff val="60000"/>
                  </a:schemeClr>
                </a:solidFill>
              </a:rPr>
              <a:t>Mean</a:t>
            </a:r>
          </a:p>
          <a:p>
            <a:endParaRPr lang="en-GB" sz="800" b="1" dirty="0">
              <a:solidFill>
                <a:schemeClr val="accent1">
                  <a:lumMod val="40000"/>
                  <a:lumOff val="60000"/>
                </a:schemeClr>
              </a:solidFill>
            </a:endParaRPr>
          </a:p>
        </p:txBody>
      </p:sp>
      <p:sp>
        <p:nvSpPr>
          <p:cNvPr id="53" name="TextBox 52">
            <a:extLst>
              <a:ext uri="{FF2B5EF4-FFF2-40B4-BE49-F238E27FC236}">
                <a16:creationId xmlns:a16="http://schemas.microsoft.com/office/drawing/2014/main" id="{69C8C15F-87A3-0B5F-C166-E7F2297C3DCD}"/>
              </a:ext>
            </a:extLst>
          </p:cNvPr>
          <p:cNvSpPr txBox="1"/>
          <p:nvPr/>
        </p:nvSpPr>
        <p:spPr>
          <a:xfrm>
            <a:off x="7694001" y="1054239"/>
            <a:ext cx="744198" cy="215444"/>
          </a:xfrm>
          <a:prstGeom prst="rect">
            <a:avLst/>
          </a:prstGeom>
          <a:noFill/>
        </p:spPr>
        <p:txBody>
          <a:bodyPr wrap="square" rtlCol="0">
            <a:spAutoFit/>
          </a:bodyPr>
          <a:lstStyle/>
          <a:p>
            <a:r>
              <a:rPr lang="en-GB" sz="800" b="1" dirty="0">
                <a:solidFill>
                  <a:srgbClr val="BCBCBC"/>
                </a:solidFill>
              </a:rPr>
              <a:t>Error / Noise</a:t>
            </a:r>
          </a:p>
        </p:txBody>
      </p:sp>
      <p:sp>
        <p:nvSpPr>
          <p:cNvPr id="54" name="TextBox 53">
            <a:extLst>
              <a:ext uri="{FF2B5EF4-FFF2-40B4-BE49-F238E27FC236}">
                <a16:creationId xmlns:a16="http://schemas.microsoft.com/office/drawing/2014/main" id="{715BA4B6-8909-14E0-2A9B-E10835A4A2C3}"/>
              </a:ext>
            </a:extLst>
          </p:cNvPr>
          <p:cNvSpPr txBox="1"/>
          <p:nvPr/>
        </p:nvSpPr>
        <p:spPr>
          <a:xfrm>
            <a:off x="6131182" y="1048863"/>
            <a:ext cx="707504" cy="215444"/>
          </a:xfrm>
          <a:prstGeom prst="rect">
            <a:avLst/>
          </a:prstGeom>
          <a:noFill/>
        </p:spPr>
        <p:txBody>
          <a:bodyPr wrap="square" rtlCol="0">
            <a:spAutoFit/>
          </a:bodyPr>
          <a:lstStyle/>
          <a:p>
            <a:r>
              <a:rPr lang="en-GB" sz="800" b="1" dirty="0">
                <a:solidFill>
                  <a:schemeClr val="accent2">
                    <a:lumMod val="40000"/>
                    <a:lumOff val="60000"/>
                  </a:schemeClr>
                </a:solidFill>
              </a:rPr>
              <a:t>Coefficients</a:t>
            </a:r>
          </a:p>
        </p:txBody>
      </p:sp>
      <p:sp>
        <p:nvSpPr>
          <p:cNvPr id="55" name="Left Brace 54">
            <a:extLst>
              <a:ext uri="{FF2B5EF4-FFF2-40B4-BE49-F238E27FC236}">
                <a16:creationId xmlns:a16="http://schemas.microsoft.com/office/drawing/2014/main" id="{54FE8DE1-CB6E-7FB6-61C5-CBF310086B73}"/>
              </a:ext>
            </a:extLst>
          </p:cNvPr>
          <p:cNvSpPr/>
          <p:nvPr/>
        </p:nvSpPr>
        <p:spPr>
          <a:xfrm rot="5400000">
            <a:off x="6404356" y="830225"/>
            <a:ext cx="171653" cy="963426"/>
          </a:xfrm>
          <a:prstGeom prst="leftBrace">
            <a:avLst>
              <a:gd name="adj1" fmla="val 0"/>
              <a:gd name="adj2" fmla="val 51481"/>
            </a:avLst>
          </a:prstGeom>
          <a:ln w="12700">
            <a:solidFill>
              <a:schemeClr val="accent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chemeClr val="accent2"/>
              </a:solidFill>
            </a:endParaRPr>
          </a:p>
        </p:txBody>
      </p:sp>
      <p:sp>
        <p:nvSpPr>
          <p:cNvPr id="56" name="TextBox 55">
            <a:extLst>
              <a:ext uri="{FF2B5EF4-FFF2-40B4-BE49-F238E27FC236}">
                <a16:creationId xmlns:a16="http://schemas.microsoft.com/office/drawing/2014/main" id="{C867CAE2-A773-2361-DDA6-6F9532757FDF}"/>
              </a:ext>
            </a:extLst>
          </p:cNvPr>
          <p:cNvSpPr txBox="1"/>
          <p:nvPr/>
        </p:nvSpPr>
        <p:spPr>
          <a:xfrm>
            <a:off x="5290468" y="1175281"/>
            <a:ext cx="707504" cy="215444"/>
          </a:xfrm>
          <a:prstGeom prst="rect">
            <a:avLst/>
          </a:prstGeom>
          <a:noFill/>
        </p:spPr>
        <p:txBody>
          <a:bodyPr wrap="square" rtlCol="0">
            <a:spAutoFit/>
          </a:bodyPr>
          <a:lstStyle/>
          <a:p>
            <a:r>
              <a:rPr lang="en-GB" sz="800" b="1" dirty="0">
                <a:solidFill>
                  <a:schemeClr val="accent2">
                    <a:lumMod val="40000"/>
                    <a:lumOff val="60000"/>
                  </a:schemeClr>
                </a:solidFill>
              </a:rPr>
              <a:t>Intercept</a:t>
            </a:r>
          </a:p>
        </p:txBody>
      </p:sp>
      <p:sp>
        <p:nvSpPr>
          <p:cNvPr id="57" name="TextBox 56">
            <a:extLst>
              <a:ext uri="{FF2B5EF4-FFF2-40B4-BE49-F238E27FC236}">
                <a16:creationId xmlns:a16="http://schemas.microsoft.com/office/drawing/2014/main" id="{14FFC2A9-906F-9F20-AB21-780146267C42}"/>
              </a:ext>
            </a:extLst>
          </p:cNvPr>
          <p:cNvSpPr txBox="1"/>
          <p:nvPr/>
        </p:nvSpPr>
        <p:spPr>
          <a:xfrm>
            <a:off x="7114116" y="1175281"/>
            <a:ext cx="707504" cy="215444"/>
          </a:xfrm>
          <a:prstGeom prst="rect">
            <a:avLst/>
          </a:prstGeom>
          <a:noFill/>
        </p:spPr>
        <p:txBody>
          <a:bodyPr wrap="square" rtlCol="0">
            <a:spAutoFit/>
          </a:bodyPr>
          <a:lstStyle/>
          <a:p>
            <a:r>
              <a:rPr lang="en-GB" sz="800" b="1" dirty="0">
                <a:solidFill>
                  <a:schemeClr val="accent2">
                    <a:lumMod val="40000"/>
                    <a:lumOff val="60000"/>
                  </a:schemeClr>
                </a:solidFill>
              </a:rPr>
              <a:t>Slope</a:t>
            </a:r>
          </a:p>
        </p:txBody>
      </p:sp>
      <p:cxnSp>
        <p:nvCxnSpPr>
          <p:cNvPr id="58" name="Straight Arrow Connector 57">
            <a:extLst>
              <a:ext uri="{FF2B5EF4-FFF2-40B4-BE49-F238E27FC236}">
                <a16:creationId xmlns:a16="http://schemas.microsoft.com/office/drawing/2014/main" id="{63716C4C-A939-EE68-360A-54E006A81785}"/>
              </a:ext>
            </a:extLst>
          </p:cNvPr>
          <p:cNvCxnSpPr>
            <a:cxnSpLocks/>
          </p:cNvCxnSpPr>
          <p:nvPr/>
        </p:nvCxnSpPr>
        <p:spPr>
          <a:xfrm>
            <a:off x="5769057" y="1324173"/>
            <a:ext cx="122124" cy="144927"/>
          </a:xfrm>
          <a:prstGeom prst="straightConnector1">
            <a:avLst/>
          </a:prstGeom>
          <a:ln w="6350">
            <a:solidFill>
              <a:schemeClr val="accent2">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7CF351B-7E2D-E42D-AFBF-5250C7F6AAD8}"/>
              </a:ext>
            </a:extLst>
          </p:cNvPr>
          <p:cNvCxnSpPr>
            <a:cxnSpLocks/>
          </p:cNvCxnSpPr>
          <p:nvPr/>
        </p:nvCxnSpPr>
        <p:spPr>
          <a:xfrm flipH="1">
            <a:off x="7047860" y="1314297"/>
            <a:ext cx="132511" cy="139734"/>
          </a:xfrm>
          <a:prstGeom prst="straightConnector1">
            <a:avLst/>
          </a:prstGeom>
          <a:ln w="6350">
            <a:solidFill>
              <a:schemeClr val="accent2">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C7544D6-7FC9-090D-9EB8-54FD8B74BA50}"/>
              </a:ext>
            </a:extLst>
          </p:cNvPr>
          <p:cNvSpPr txBox="1"/>
          <p:nvPr/>
        </p:nvSpPr>
        <p:spPr>
          <a:xfrm>
            <a:off x="5857934" y="2198257"/>
            <a:ext cx="998646" cy="338554"/>
          </a:xfrm>
          <a:prstGeom prst="rect">
            <a:avLst/>
          </a:prstGeom>
          <a:noFill/>
        </p:spPr>
        <p:txBody>
          <a:bodyPr wrap="square" rtlCol="0">
            <a:spAutoFit/>
          </a:bodyPr>
          <a:lstStyle/>
          <a:p>
            <a:pPr algn="ctr"/>
            <a:r>
              <a:rPr lang="en-GB" sz="800" b="1" dirty="0">
                <a:solidFill>
                  <a:schemeClr val="accent1">
                    <a:lumMod val="40000"/>
                    <a:lumOff val="60000"/>
                  </a:schemeClr>
                </a:solidFill>
              </a:rPr>
              <a:t>Normal / Gaussian</a:t>
            </a:r>
          </a:p>
          <a:p>
            <a:pPr algn="ctr"/>
            <a:r>
              <a:rPr lang="en-GB" sz="800" b="1" dirty="0">
                <a:solidFill>
                  <a:schemeClr val="accent1">
                    <a:lumMod val="40000"/>
                    <a:lumOff val="60000"/>
                  </a:schemeClr>
                </a:solidFill>
              </a:rPr>
              <a:t>distribution</a:t>
            </a:r>
          </a:p>
        </p:txBody>
      </p:sp>
      <p:cxnSp>
        <p:nvCxnSpPr>
          <p:cNvPr id="61" name="Straight Arrow Connector 60">
            <a:extLst>
              <a:ext uri="{FF2B5EF4-FFF2-40B4-BE49-F238E27FC236}">
                <a16:creationId xmlns:a16="http://schemas.microsoft.com/office/drawing/2014/main" id="{15B7562B-3C61-F25E-9D81-27CA3E1A0C45}"/>
              </a:ext>
            </a:extLst>
          </p:cNvPr>
          <p:cNvCxnSpPr>
            <a:cxnSpLocks/>
            <a:stCxn id="53" idx="2"/>
          </p:cNvCxnSpPr>
          <p:nvPr/>
        </p:nvCxnSpPr>
        <p:spPr>
          <a:xfrm>
            <a:off x="8066100" y="1269683"/>
            <a:ext cx="0" cy="199417"/>
          </a:xfrm>
          <a:prstGeom prst="straightConnector1">
            <a:avLst/>
          </a:prstGeom>
          <a:ln w="6350">
            <a:solidFill>
              <a:schemeClr val="bg1">
                <a:lumMod val="65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88513FD8-7D72-5000-4BB8-9D92423D80C0}"/>
              </a:ext>
            </a:extLst>
          </p:cNvPr>
          <p:cNvCxnSpPr>
            <a:cxnSpLocks/>
          </p:cNvCxnSpPr>
          <p:nvPr/>
        </p:nvCxnSpPr>
        <p:spPr>
          <a:xfrm flipV="1">
            <a:off x="6985247" y="2063902"/>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82053A24-0729-EE17-5E73-C4E80D31E3DE}"/>
              </a:ext>
            </a:extLst>
          </p:cNvPr>
          <p:cNvCxnSpPr>
            <a:cxnSpLocks/>
          </p:cNvCxnSpPr>
          <p:nvPr/>
        </p:nvCxnSpPr>
        <p:spPr>
          <a:xfrm flipV="1">
            <a:off x="7556000" y="2053670"/>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227A3359-6894-E0D6-46FD-0A875F7A8093}"/>
              </a:ext>
            </a:extLst>
          </p:cNvPr>
          <p:cNvCxnSpPr>
            <a:cxnSpLocks/>
          </p:cNvCxnSpPr>
          <p:nvPr/>
        </p:nvCxnSpPr>
        <p:spPr>
          <a:xfrm flipV="1">
            <a:off x="6349580" y="2059858"/>
            <a:ext cx="288000" cy="180000"/>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B17AAF-10FA-CA1C-9033-03BAE7A877B0}"/>
                  </a:ext>
                </a:extLst>
              </p:cNvPr>
              <p:cNvSpPr txBox="1"/>
              <p:nvPr/>
            </p:nvSpPr>
            <p:spPr>
              <a:xfrm>
                <a:off x="4504119" y="2975512"/>
                <a:ext cx="4556099" cy="30777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000" i="1" smtClean="0">
                              <a:solidFill>
                                <a:schemeClr val="accent3">
                                  <a:lumMod val="75000"/>
                                </a:schemeClr>
                              </a:solidFill>
                              <a:latin typeface="Cambria Math" panose="02040503050406030204" pitchFamily="18" charset="0"/>
                            </a:rPr>
                          </m:ctrlPr>
                        </m:sSubPr>
                        <m:e>
                          <m:r>
                            <a:rPr lang="en-GB" sz="2000" b="0" i="1" smtClean="0">
                              <a:solidFill>
                                <a:schemeClr val="accent3">
                                  <a:lumMod val="75000"/>
                                </a:schemeClr>
                              </a:solidFill>
                              <a:latin typeface="Cambria Math" panose="02040503050406030204" pitchFamily="18" charset="0"/>
                            </a:rPr>
                            <m:t>𝑦</m:t>
                          </m:r>
                        </m:e>
                        <m:sub>
                          <m:r>
                            <a:rPr lang="en-GB" sz="2000" b="0" i="1" smtClean="0">
                              <a:solidFill>
                                <a:schemeClr val="accent3">
                                  <a:lumMod val="60000"/>
                                  <a:lumOff val="40000"/>
                                </a:schemeClr>
                              </a:solidFill>
                              <a:latin typeface="Cambria Math" panose="02040503050406030204" pitchFamily="18" charset="0"/>
                            </a:rPr>
                            <m:t>𝑛</m:t>
                          </m:r>
                        </m:sub>
                      </m:sSub>
                      <m:r>
                        <a:rPr lang="en-GB" sz="2000" b="0" i="1" smtClean="0">
                          <a:solidFill>
                            <a:schemeClr val="tx1"/>
                          </a:solidFill>
                          <a:latin typeface="Cambria Math" panose="02040503050406030204" pitchFamily="18" charset="0"/>
                        </a:rPr>
                        <m:t>−</m:t>
                      </m:r>
                      <m:d>
                        <m:dPr>
                          <m:ctrlPr>
                            <a:rPr lang="en-GB" sz="2000" i="1" smtClean="0">
                              <a:solidFill>
                                <a:schemeClr val="tx1"/>
                              </a:solidFill>
                              <a:latin typeface="Cambria Math" panose="02040503050406030204" pitchFamily="18" charset="0"/>
                            </a:rPr>
                          </m:ctrlPr>
                        </m:dPr>
                        <m:e>
                          <m:sSub>
                            <m:sSubPr>
                              <m:ctrlPr>
                                <a:rPr lang="en-GB" sz="200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𝛽</m:t>
                              </m:r>
                            </m:e>
                            <m:sub>
                              <m:r>
                                <a:rPr lang="en-GB" sz="2000" b="0" i="1" smtClean="0">
                                  <a:solidFill>
                                    <a:schemeClr val="accent2"/>
                                  </a:solidFill>
                                  <a:latin typeface="Cambria Math" panose="02040503050406030204" pitchFamily="18" charset="0"/>
                                </a:rPr>
                                <m:t>0</m:t>
                              </m:r>
                            </m:sub>
                          </m:sSub>
                          <m:r>
                            <a:rPr lang="en-GB" sz="2000" b="0" i="1" smtClean="0">
                              <a:latin typeface="Cambria Math" panose="02040503050406030204" pitchFamily="18" charset="0"/>
                            </a:rPr>
                            <m:t>1+</m:t>
                          </m:r>
                          <m:sSub>
                            <m:sSubPr>
                              <m:ctrlPr>
                                <a:rPr lang="en-GB" sz="200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𝛽</m:t>
                              </m:r>
                            </m:e>
                            <m:sub>
                              <m:r>
                                <a:rPr lang="en-GB" sz="2000" b="0" i="1" smtClean="0">
                                  <a:solidFill>
                                    <a:schemeClr val="accent2"/>
                                  </a:solidFill>
                                  <a:latin typeface="Cambria Math" panose="02040503050406030204" pitchFamily="18" charset="0"/>
                                </a:rPr>
                                <m:t>1</m:t>
                              </m:r>
                            </m:sub>
                          </m:sSub>
                          <m:sSub>
                            <m:sSubPr>
                              <m:ctrlPr>
                                <a:rPr lang="en-GB" sz="2000" i="1" smtClean="0">
                                  <a:solidFill>
                                    <a:schemeClr val="accent3">
                                      <a:lumMod val="75000"/>
                                    </a:schemeClr>
                                  </a:solidFill>
                                  <a:latin typeface="Cambria Math" panose="02040503050406030204" pitchFamily="18" charset="0"/>
                                </a:rPr>
                              </m:ctrlPr>
                            </m:sSubPr>
                            <m:e>
                              <m:r>
                                <a:rPr lang="en-GB" sz="2000" b="0" i="1" smtClean="0">
                                  <a:solidFill>
                                    <a:schemeClr val="accent3">
                                      <a:lumMod val="75000"/>
                                    </a:schemeClr>
                                  </a:solidFill>
                                  <a:latin typeface="Cambria Math" panose="02040503050406030204" pitchFamily="18" charset="0"/>
                                </a:rPr>
                                <m:t>𝑋</m:t>
                              </m:r>
                            </m:e>
                            <m:sub>
                              <m:r>
                                <a:rPr lang="en-GB" sz="2000" b="0" i="1" smtClean="0">
                                  <a:solidFill>
                                    <a:schemeClr val="accent3">
                                      <a:lumMod val="60000"/>
                                      <a:lumOff val="40000"/>
                                    </a:schemeClr>
                                  </a:solidFill>
                                  <a:latin typeface="Cambria Math" panose="02040503050406030204" pitchFamily="18" charset="0"/>
                                </a:rPr>
                                <m:t>𝑛</m:t>
                              </m:r>
                            </m:sub>
                          </m:sSub>
                        </m:e>
                      </m:d>
                      <m:r>
                        <a:rPr lang="en-GB" sz="2000" b="0" i="1" smtClean="0">
                          <a:solidFill>
                            <a:schemeClr val="tx1"/>
                          </a:solidFill>
                          <a:latin typeface="Cambria Math" panose="02040503050406030204" pitchFamily="18" charset="0"/>
                        </a:rPr>
                        <m:t> ~</m:t>
                      </m:r>
                      <m:r>
                        <a:rPr lang="en-GB" sz="2000" b="0" i="1" smtClean="0">
                          <a:solidFill>
                            <a:srgbClr val="FFC000"/>
                          </a:solidFill>
                          <a:latin typeface="Cambria Math" panose="02040503050406030204" pitchFamily="18" charset="0"/>
                        </a:rPr>
                        <m:t> </m:t>
                      </m:r>
                      <m:r>
                        <a:rPr lang="en-GB" sz="2000" i="1" smtClean="0">
                          <a:solidFill>
                            <a:schemeClr val="accent1"/>
                          </a:solidFill>
                          <a:latin typeface="Cambria Math" panose="02040503050406030204" pitchFamily="18" charset="0"/>
                        </a:rPr>
                        <m:t>𝒩</m:t>
                      </m:r>
                      <m:r>
                        <a:rPr lang="en-GB" sz="2000" i="1" smtClean="0">
                          <a:solidFill>
                            <a:schemeClr val="tx1"/>
                          </a:solidFill>
                          <a:latin typeface="Cambria Math" panose="02040503050406030204" pitchFamily="18" charset="0"/>
                        </a:rPr>
                        <m:t>(</m:t>
                      </m:r>
                      <m:r>
                        <a:rPr lang="en-GB" sz="2000" i="1" smtClean="0">
                          <a:solidFill>
                            <a:schemeClr val="accent1"/>
                          </a:solidFill>
                          <a:latin typeface="Cambria Math" panose="02040503050406030204" pitchFamily="18" charset="0"/>
                        </a:rPr>
                        <m:t>𝜇</m:t>
                      </m:r>
                      <m:r>
                        <a:rPr lang="en-GB" sz="2000" b="0" i="1" smtClean="0">
                          <a:solidFill>
                            <a:schemeClr val="tx1"/>
                          </a:solidFill>
                          <a:latin typeface="Cambria Math" panose="02040503050406030204" pitchFamily="18" charset="0"/>
                        </a:rPr>
                        <m:t>=0</m:t>
                      </m:r>
                      <m:r>
                        <a:rPr lang="en-GB" sz="2000" i="1" smtClean="0">
                          <a:solidFill>
                            <a:schemeClr val="tx1"/>
                          </a:solidFill>
                          <a:latin typeface="Cambria Math" panose="02040503050406030204" pitchFamily="18" charset="0"/>
                        </a:rPr>
                        <m:t>,</m:t>
                      </m:r>
                      <m:r>
                        <a:rPr lang="en-GB" sz="2000" b="0" i="1" smtClean="0">
                          <a:solidFill>
                            <a:schemeClr val="accent1"/>
                          </a:solidFill>
                          <a:latin typeface="Cambria Math" panose="02040503050406030204" pitchFamily="18" charset="0"/>
                        </a:rPr>
                        <m:t>𝜎</m:t>
                      </m:r>
                      <m:r>
                        <a:rPr lang="en-GB" sz="2000" i="1" smtClean="0">
                          <a:solidFill>
                            <a:schemeClr val="tx1"/>
                          </a:solidFill>
                          <a:latin typeface="Cambria Math" panose="02040503050406030204" pitchFamily="18" charset="0"/>
                        </a:rPr>
                        <m:t>)</m:t>
                      </m:r>
                    </m:oMath>
                  </m:oMathPara>
                </a14:m>
                <a:endParaRPr lang="en-GB" sz="1400" dirty="0"/>
              </a:p>
            </p:txBody>
          </p:sp>
        </mc:Choice>
        <mc:Fallback xmlns="">
          <p:sp>
            <p:nvSpPr>
              <p:cNvPr id="65" name="TextBox 64">
                <a:extLst>
                  <a:ext uri="{FF2B5EF4-FFF2-40B4-BE49-F238E27FC236}">
                    <a16:creationId xmlns:a16="http://schemas.microsoft.com/office/drawing/2014/main" id="{04B17AAF-10FA-CA1C-9033-03BAE7A877B0}"/>
                  </a:ext>
                </a:extLst>
              </p:cNvPr>
              <p:cNvSpPr txBox="1">
                <a:spLocks noRot="1" noChangeAspect="1" noMove="1" noResize="1" noEditPoints="1" noAdjustHandles="1" noChangeArrowheads="1" noChangeShapeType="1" noTextEdit="1"/>
              </p:cNvSpPr>
              <p:nvPr/>
            </p:nvSpPr>
            <p:spPr>
              <a:xfrm>
                <a:off x="4504119" y="2975512"/>
                <a:ext cx="4556099" cy="307777"/>
              </a:xfrm>
              <a:prstGeom prst="rect">
                <a:avLst/>
              </a:prstGeom>
              <a:blipFill>
                <a:blip r:embed="rId10"/>
                <a:stretch>
                  <a:fillRect t="-1961" b="-33333"/>
                </a:stretch>
              </a:blipFill>
            </p:spPr>
            <p:txBody>
              <a:bodyPr/>
              <a:lstStyle/>
              <a:p>
                <a:r>
                  <a:rPr lang="en-GB">
                    <a:noFill/>
                  </a:rPr>
                  <a:t> </a:t>
                </a:r>
              </a:p>
            </p:txBody>
          </p:sp>
        </mc:Fallback>
      </mc:AlternateContent>
    </p:spTree>
    <p:extLst>
      <p:ext uri="{BB962C8B-B14F-4D97-AF65-F5344CB8AC3E}">
        <p14:creationId xmlns:p14="http://schemas.microsoft.com/office/powerpoint/2010/main" val="15529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13</a:t>
            </a:fld>
            <a:endParaRPr lang="en-US" dirty="0"/>
          </a:p>
        </p:txBody>
      </p:sp>
      <p:graphicFrame>
        <p:nvGraphicFramePr>
          <p:cNvPr id="50" name="Table 49">
            <a:extLst>
              <a:ext uri="{FF2B5EF4-FFF2-40B4-BE49-F238E27FC236}">
                <a16:creationId xmlns:a16="http://schemas.microsoft.com/office/drawing/2014/main" id="{0E1165E6-B58E-72C1-D80C-933E899B56D5}"/>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60">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40">
                <a:tc>
                  <a:txBody>
                    <a:bodyPr/>
                    <a:lstStyle/>
                    <a:p>
                      <a:pPr algn="l"/>
                      <a:endParaRPr lang="en-GB" sz="2800" b="1" dirty="0">
                        <a:solidFill>
                          <a:schemeClr val="accent1">
                            <a:lumMod val="40000"/>
                            <a:lumOff val="60000"/>
                          </a:schemeClr>
                        </a:solidFill>
                      </a:endParaRPr>
                    </a:p>
                    <a:p>
                      <a:pPr algn="l"/>
                      <a:r>
                        <a:rPr lang="en-GB" sz="2800" b="1" dirty="0">
                          <a:solidFill>
                            <a:schemeClr val="accent1">
                              <a:lumMod val="40000"/>
                              <a:lumOff val="60000"/>
                            </a:schemeClr>
                          </a:solidFill>
                        </a:rPr>
                        <a:t>   </a:t>
                      </a:r>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51" name="Picture 50" descr="A blue and grey logo&#10;&#10;Description automatically generated">
            <a:extLst>
              <a:ext uri="{FF2B5EF4-FFF2-40B4-BE49-F238E27FC236}">
                <a16:creationId xmlns:a16="http://schemas.microsoft.com/office/drawing/2014/main" id="{1628199F-34FF-F6A1-E650-ABA92D41EE2E}"/>
              </a:ext>
            </a:extLst>
          </p:cNvPr>
          <p:cNvPicPr>
            <a:picLocks noChangeAspect="1"/>
          </p:cNvPicPr>
          <p:nvPr/>
        </p:nvPicPr>
        <p:blipFill>
          <a:blip r:embed="rId8"/>
          <a:stretch>
            <a:fillRect/>
          </a:stretch>
        </p:blipFill>
        <p:spPr>
          <a:xfrm>
            <a:off x="4382992" y="889786"/>
            <a:ext cx="179813" cy="144000"/>
          </a:xfrm>
          <a:prstGeom prst="rect">
            <a:avLst/>
          </a:prstGeom>
        </p:spPr>
      </p:pic>
      <p:grpSp>
        <p:nvGrpSpPr>
          <p:cNvPr id="27" name="Group 26">
            <a:extLst>
              <a:ext uri="{FF2B5EF4-FFF2-40B4-BE49-F238E27FC236}">
                <a16:creationId xmlns:a16="http://schemas.microsoft.com/office/drawing/2014/main" id="{3B63F00F-141F-B3B0-CB21-E8FE88A64C29}"/>
              </a:ext>
            </a:extLst>
          </p:cNvPr>
          <p:cNvGrpSpPr/>
          <p:nvPr/>
        </p:nvGrpSpPr>
        <p:grpSpPr>
          <a:xfrm>
            <a:off x="4277543" y="247593"/>
            <a:ext cx="4633722" cy="553523"/>
            <a:chOff x="547986" y="242357"/>
            <a:chExt cx="4633722" cy="543281"/>
          </a:xfrm>
        </p:grpSpPr>
        <p:sp>
          <p:nvSpPr>
            <p:cNvPr id="28" name="Rectangle 27">
              <a:extLst>
                <a:ext uri="{FF2B5EF4-FFF2-40B4-BE49-F238E27FC236}">
                  <a16:creationId xmlns:a16="http://schemas.microsoft.com/office/drawing/2014/main" id="{5EC6A394-1979-E2F9-5951-08AE0E5D15A1}"/>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29" name="TextBox 28">
              <a:extLst>
                <a:ext uri="{FF2B5EF4-FFF2-40B4-BE49-F238E27FC236}">
                  <a16:creationId xmlns:a16="http://schemas.microsoft.com/office/drawing/2014/main" id="{FF257852-4764-47FF-618B-4B36921F027A}"/>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34A6C11-A986-6FDC-B018-DAB18768401F}"/>
                  </a:ext>
                </a:extLst>
              </p:cNvPr>
              <p:cNvSpPr txBox="1"/>
              <p:nvPr/>
            </p:nvSpPr>
            <p:spPr>
              <a:xfrm>
                <a:off x="4610531" y="3937272"/>
                <a:ext cx="4524464"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𝑦</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latin typeface="Cambria Math" panose="02040503050406030204" pitchFamily="18" charset="0"/>
                            </a:rPr>
                            <m:t>1+</m:t>
                          </m:r>
                          <m:sSub>
                            <m:sSubPr>
                              <m:ctrlPr>
                                <a:rPr lang="en-GB" sz="2400" i="1" smtClean="0">
                                  <a:solidFill>
                                    <a:schemeClr val="accent2"/>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𝑋</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30" name="TextBox 29">
                <a:extLst>
                  <a:ext uri="{FF2B5EF4-FFF2-40B4-BE49-F238E27FC236}">
                    <a16:creationId xmlns:a16="http://schemas.microsoft.com/office/drawing/2014/main" id="{034A6C11-A986-6FDC-B018-DAB18768401F}"/>
                  </a:ext>
                </a:extLst>
              </p:cNvPr>
              <p:cNvSpPr txBox="1">
                <a:spLocks noRot="1" noChangeAspect="1" noMove="1" noResize="1" noEditPoints="1" noAdjustHandles="1" noChangeArrowheads="1" noChangeShapeType="1" noTextEdit="1"/>
              </p:cNvSpPr>
              <p:nvPr/>
            </p:nvSpPr>
            <p:spPr>
              <a:xfrm>
                <a:off x="4610531" y="3937272"/>
                <a:ext cx="4524464" cy="369332"/>
              </a:xfrm>
              <a:prstGeom prst="rect">
                <a:avLst/>
              </a:prstGeom>
              <a:blipFill>
                <a:blip r:embed="rId9"/>
                <a:stretch>
                  <a:fillRect b="-35000"/>
                </a:stretch>
              </a:blipFill>
            </p:spPr>
            <p:txBody>
              <a:bodyPr/>
              <a:lstStyle/>
              <a:p>
                <a:r>
                  <a:rPr lang="en-GB">
                    <a:noFill/>
                  </a:rPr>
                  <a:t> </a:t>
                </a:r>
              </a:p>
            </p:txBody>
          </p:sp>
        </mc:Fallback>
      </mc:AlternateContent>
    </p:spTree>
    <p:extLst>
      <p:ext uri="{BB962C8B-B14F-4D97-AF65-F5344CB8AC3E}">
        <p14:creationId xmlns:p14="http://schemas.microsoft.com/office/powerpoint/2010/main" val="2537748012"/>
      </p:ext>
    </p:extLst>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10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5C8F566A-6B1A-6BE4-C418-20792310C0CA}"/>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algn="l"/>
                          <a:endParaRPr lang="en-GB" sz="2800" b="1" dirty="0">
                            <a:solidFill>
                              <a:schemeClr val="accent1">
                                <a:lumMod val="40000"/>
                                <a:lumOff val="60000"/>
                              </a:schemeClr>
                            </a:solidFill>
                          </a:endParaRPr>
                        </a:p>
                        <a:p>
                          <a:pPr algn="l"/>
                          <a:endParaRPr lang="en-GB" sz="2800" b="1" dirty="0">
                            <a:solidFill>
                              <a:schemeClr val="accent1">
                                <a:lumMod val="40000"/>
                                <a:lumOff val="60000"/>
                              </a:schemeClr>
                            </a:solidFill>
                          </a:endParaRPr>
                        </a:p>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4F81BD">
                                  <a:lumMod val="40000"/>
                                  <a:lumOff val="60000"/>
                                </a:srgbClr>
                              </a:solidFill>
                              <a:effectLst/>
                              <a:uLnTx/>
                              <a:uFillTx/>
                              <a:latin typeface="Courier New" panose="02070309020205020404" pitchFamily="49" charset="0"/>
                              <a:ea typeface="+mn-ea"/>
                              <a:cs typeface="Courier New" panose="02070309020205020404" pitchFamily="49" charset="0"/>
                            </a:rPr>
                            <a:t>g</a:t>
                          </a:r>
                          <a:r>
                            <a:rPr kumimoji="0" lang="en-GB" sz="2400" b="0"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lm</a:t>
                          </a:r>
                          <a:r>
                            <a:rPr kumimoji="0" lang="en-GB" sz="24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14:m>
                            <m:oMath xmlns:m="http://schemas.openxmlformats.org/officeDocument/2006/math">
                              <m:r>
                                <a:rPr kumimoji="0" lang="en-GB" sz="2400" b="0" i="1" u="none" strike="noStrike" kern="1200" cap="none" spc="0" normalizeH="0" baseline="0" noProof="0" smtClean="0">
                                  <a:ln>
                                    <a:noFill/>
                                  </a:ln>
                                  <a:solidFill>
                                    <a:srgbClr val="9BBB59">
                                      <a:lumMod val="75000"/>
                                    </a:srgbClr>
                                  </a:solidFill>
                                  <a:effectLst/>
                                  <a:uLnTx/>
                                  <a:uFillTx/>
                                  <a:latin typeface="Cambria Math" panose="02040503050406030204" pitchFamily="18" charset="0"/>
                                  <a:ea typeface="+mn-ea"/>
                                  <a:cs typeface="+mn-cs"/>
                                </a:rPr>
                                <m:t>𝑦</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smtClean="0">
                                  <a:ln>
                                    <a:noFill/>
                                  </a:ln>
                                  <a:solidFill>
                                    <a:prstClr val="white">
                                      <a:lumMod val="85000"/>
                                    </a:prstClr>
                                  </a:solidFill>
                                  <a:effectLst/>
                                  <a:uLnTx/>
                                  <a:uFillTx/>
                                  <a:latin typeface="Cambria Math" panose="02040503050406030204" pitchFamily="18" charset="0"/>
                                  <a:ea typeface="+mn-ea"/>
                                  <a:cs typeface="+mn-cs"/>
                                </a:rPr>
                                <m:t>1+</m:t>
                              </m:r>
                              <m:r>
                                <a:rPr kumimoji="0" lang="en-GB" sz="2400" b="0" i="1" u="none" strike="noStrike" kern="1200" cap="none" spc="0" normalizeH="0" baseline="0" noProof="0" smtClean="0">
                                  <a:ln>
                                    <a:noFill/>
                                  </a:ln>
                                  <a:solidFill>
                                    <a:srgbClr val="9BBB59">
                                      <a:lumMod val="75000"/>
                                    </a:srgbClr>
                                  </a:solidFill>
                                  <a:effectLst/>
                                  <a:uLnTx/>
                                  <a:uFillTx/>
                                  <a:latin typeface="Cambria Math" panose="02040503050406030204" pitchFamily="18" charset="0"/>
                                  <a:ea typeface="+mn-ea"/>
                                  <a:cs typeface="+mn-cs"/>
                                </a:rPr>
                                <m:t>𝑥</m:t>
                              </m:r>
                            </m:oMath>
                          </a14:m>
                          <a:r>
                            <a:rPr kumimoji="0" lang="en-GB" sz="18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,data=…,</a:t>
                          </a:r>
                          <a:br>
                            <a:rPr kumimoji="0" lang="en-GB" sz="1800" b="0" i="0" u="none" strike="noStrike" kern="1200" cap="none" spc="0" normalizeH="0" baseline="0" noProof="0" dirty="0">
                              <a:ln>
                                <a:noFill/>
                              </a:ln>
                              <a:solidFill>
                                <a:srgbClr val="E8E8E8"/>
                              </a:solidFill>
                              <a:effectLst/>
                              <a:uLnTx/>
                              <a:uFillTx/>
                              <a:latin typeface="Courier New" panose="02070309020205020404" pitchFamily="49" charset="0"/>
                              <a:ea typeface="+mn-ea"/>
                              <a:cs typeface="Courier New" panose="02070309020205020404" pitchFamily="49" charset="0"/>
                            </a:rPr>
                          </a:br>
                          <a:r>
                            <a:rPr kumimoji="0" lang="en-GB" sz="1800" b="0" i="0" u="none" strike="noStrike" kern="1200" cap="none" spc="0" normalizeH="0" baseline="0" noProof="0" dirty="0">
                              <a:ln>
                                <a:noFill/>
                              </a:ln>
                              <a:solidFill>
                                <a:srgbClr val="E8E8E8"/>
                              </a:solidFill>
                              <a:effectLst/>
                              <a:uLnTx/>
                              <a:uFillTx/>
                              <a:latin typeface="Courier New" panose="02070309020205020404" pitchFamily="49" charset="0"/>
                              <a:ea typeface="+mn-ea"/>
                              <a:cs typeface="Courier New" panose="02070309020205020404" pitchFamily="49" charset="0"/>
                            </a:rPr>
                            <a:t>               </a:t>
                          </a:r>
                          <a:r>
                            <a:rPr kumimoji="0" lang="en-GB" sz="18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family=</a:t>
                          </a:r>
                          <a:r>
                            <a:rPr kumimoji="0" lang="en-GB" sz="1800" b="0" i="0" u="none" strike="noStrike" kern="1200" cap="none" spc="0" normalizeH="0" baseline="0" noProof="0" dirty="0">
                              <a:ln>
                                <a:noFill/>
                              </a:ln>
                              <a:solidFill>
                                <a:srgbClr val="4F81BD">
                                  <a:lumMod val="40000"/>
                                  <a:lumOff val="60000"/>
                                </a:srgbClr>
                              </a:solidFill>
                              <a:effectLst/>
                              <a:uLnTx/>
                              <a:uFillTx/>
                              <a:latin typeface="Courier New" panose="02070309020205020404" pitchFamily="49" charset="0"/>
                              <a:ea typeface="+mn-ea"/>
                              <a:cs typeface="Courier New" panose="02070309020205020404" pitchFamily="49" charset="0"/>
                            </a:rPr>
                            <a:t>gaussian</a:t>
                          </a:r>
                          <a:r>
                            <a:rPr kumimoji="0" lang="en-GB" sz="24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endParaRPr kumimoji="0" lang="en-GB" sz="18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mc:Choice>
        <mc:Fallback xmlns="">
          <p:graphicFrame>
            <p:nvGraphicFramePr>
              <p:cNvPr id="22" name="Table 21">
                <a:extLst>
                  <a:ext uri="{FF2B5EF4-FFF2-40B4-BE49-F238E27FC236}">
                    <a16:creationId xmlns:a16="http://schemas.microsoft.com/office/drawing/2014/main" id="{5C8F566A-6B1A-6BE4-C418-20792310C0CA}"/>
                  </a:ext>
                </a:extLst>
              </p:cNvPr>
              <p:cNvGraphicFramePr>
                <a:graphicFrameLocks noGrp="1"/>
              </p:cNvGraphicFramePr>
              <p:nvPr>
                <p:extLst>
                  <p:ext uri="{D42A27DB-BD31-4B8C-83A1-F6EECF244321}">
                    <p14:modId xmlns:p14="http://schemas.microsoft.com/office/powerpoint/2010/main" val="4061668816"/>
                  </p:ext>
                </p:extLst>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546" t="-9692" r="-1774" b="-2863"/>
                          </a:stretch>
                        </a:blipFill>
                      </a:tcPr>
                    </a:tc>
                    <a:extLst>
                      <a:ext uri="{0D108BD9-81ED-4DB2-BD59-A6C34878D82A}">
                        <a16:rowId xmlns:a16="http://schemas.microsoft.com/office/drawing/2014/main" val="1794336543"/>
                      </a:ext>
                    </a:extLst>
                  </a:tr>
                </a:tbl>
              </a:graphicData>
            </a:graphic>
          </p:graphicFrame>
        </mc:Fallback>
      </mc:AlternateContent>
      <p:pic>
        <p:nvPicPr>
          <p:cNvPr id="23" name="Picture 22" descr="A blue and grey logo&#10;&#10;Description automatically generated">
            <a:extLst>
              <a:ext uri="{FF2B5EF4-FFF2-40B4-BE49-F238E27FC236}">
                <a16:creationId xmlns:a16="http://schemas.microsoft.com/office/drawing/2014/main" id="{110380F2-62BD-ED64-C69F-E34F664F5038}"/>
              </a:ext>
            </a:extLst>
          </p:cNvPr>
          <p:cNvPicPr>
            <a:picLocks noChangeAspect="1"/>
          </p:cNvPicPr>
          <p:nvPr/>
        </p:nvPicPr>
        <p:blipFill>
          <a:blip r:embed="rId4"/>
          <a:stretch>
            <a:fillRect/>
          </a:stretch>
        </p:blipFill>
        <p:spPr>
          <a:xfrm>
            <a:off x="4382992" y="889786"/>
            <a:ext cx="179813" cy="144000"/>
          </a:xfrm>
          <a:prstGeom prst="rect">
            <a:avLst/>
          </a:prstGeom>
        </p:spPr>
      </p:pic>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14</a:t>
            </a:fld>
            <a:endParaRPr lang="en-US" dirty="0"/>
          </a:p>
        </p:txBody>
      </p:sp>
      <p:cxnSp>
        <p:nvCxnSpPr>
          <p:cNvPr id="138" name="Connector: Elbow 137">
            <a:extLst>
              <a:ext uri="{FF2B5EF4-FFF2-40B4-BE49-F238E27FC236}">
                <a16:creationId xmlns:a16="http://schemas.microsoft.com/office/drawing/2014/main" id="{A959071A-B014-9C16-F8EF-3B9DCBFB03DE}"/>
              </a:ext>
            </a:extLst>
          </p:cNvPr>
          <p:cNvCxnSpPr>
            <a:cxnSpLocks/>
          </p:cNvCxnSpPr>
          <p:nvPr/>
        </p:nvCxnSpPr>
        <p:spPr>
          <a:xfrm rot="5400000">
            <a:off x="5539619" y="4436421"/>
            <a:ext cx="424485" cy="172870"/>
          </a:xfrm>
          <a:prstGeom prst="bentConnector3">
            <a:avLst>
              <a:gd name="adj1" fmla="val 99453"/>
            </a:avLst>
          </a:prstGeom>
          <a:ln w="12700">
            <a:solidFill>
              <a:schemeClr val="accent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055DCA4-B7A2-3E4A-2950-3DF39B52AAF3}"/>
                  </a:ext>
                </a:extLst>
              </p:cNvPr>
              <p:cNvSpPr txBox="1"/>
              <p:nvPr/>
            </p:nvSpPr>
            <p:spPr>
              <a:xfrm>
                <a:off x="4610531" y="3937272"/>
                <a:ext cx="4524464"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𝑦</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latin typeface="Cambria Math" panose="02040503050406030204" pitchFamily="18" charset="0"/>
                            </a:rPr>
                            <m:t>1+</m:t>
                          </m:r>
                          <m:sSub>
                            <m:sSubPr>
                              <m:ctrlPr>
                                <a:rPr lang="en-GB" sz="2400" i="1" smtClean="0">
                                  <a:solidFill>
                                    <a:schemeClr val="accent2"/>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𝑋</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0" name="TextBox 69">
                <a:extLst>
                  <a:ext uri="{FF2B5EF4-FFF2-40B4-BE49-F238E27FC236}">
                    <a16:creationId xmlns:a16="http://schemas.microsoft.com/office/drawing/2014/main" id="{2055DCA4-B7A2-3E4A-2950-3DF39B52AAF3}"/>
                  </a:ext>
                </a:extLst>
              </p:cNvPr>
              <p:cNvSpPr txBox="1">
                <a:spLocks noRot="1" noChangeAspect="1" noMove="1" noResize="1" noEditPoints="1" noAdjustHandles="1" noChangeArrowheads="1" noChangeShapeType="1" noTextEdit="1"/>
              </p:cNvSpPr>
              <p:nvPr/>
            </p:nvSpPr>
            <p:spPr>
              <a:xfrm>
                <a:off x="4610531" y="3937272"/>
                <a:ext cx="4524464" cy="369332"/>
              </a:xfrm>
              <a:prstGeom prst="rect">
                <a:avLst/>
              </a:prstGeom>
              <a:blipFill>
                <a:blip r:embed="rId10"/>
                <a:stretch>
                  <a:fillRect b="-35000"/>
                </a:stretch>
              </a:blipFill>
            </p:spPr>
            <p:txBody>
              <a:bodyPr/>
              <a:lstStyle/>
              <a:p>
                <a:r>
                  <a:rPr lang="en-GB">
                    <a:noFill/>
                  </a:rPr>
                  <a:t> </a:t>
                </a:r>
              </a:p>
            </p:txBody>
          </p:sp>
        </mc:Fallback>
      </mc:AlternateContent>
      <p:cxnSp>
        <p:nvCxnSpPr>
          <p:cNvPr id="69" name="Connector: Elbow 68">
            <a:extLst>
              <a:ext uri="{FF2B5EF4-FFF2-40B4-BE49-F238E27FC236}">
                <a16:creationId xmlns:a16="http://schemas.microsoft.com/office/drawing/2014/main" id="{003835E1-1619-68B5-B058-42B0259A799E}"/>
              </a:ext>
            </a:extLst>
          </p:cNvPr>
          <p:cNvCxnSpPr>
            <a:cxnSpLocks/>
          </p:cNvCxnSpPr>
          <p:nvPr/>
        </p:nvCxnSpPr>
        <p:spPr>
          <a:xfrm rot="10800000">
            <a:off x="6313721" y="3057808"/>
            <a:ext cx="792000" cy="864000"/>
          </a:xfrm>
          <a:prstGeom prst="bentConnector3">
            <a:avLst>
              <a:gd name="adj1" fmla="val -36"/>
            </a:avLst>
          </a:prstGeom>
          <a:ln w="12700">
            <a:solidFill>
              <a:schemeClr val="bg1">
                <a:lumMod val="65000"/>
              </a:schemeClr>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Connector: Elbow 106">
            <a:extLst>
              <a:ext uri="{FF2B5EF4-FFF2-40B4-BE49-F238E27FC236}">
                <a16:creationId xmlns:a16="http://schemas.microsoft.com/office/drawing/2014/main" id="{F35E385B-C497-DD8F-2E67-55E73B8520C3}"/>
              </a:ext>
            </a:extLst>
          </p:cNvPr>
          <p:cNvCxnSpPr>
            <a:cxnSpLocks/>
          </p:cNvCxnSpPr>
          <p:nvPr/>
        </p:nvCxnSpPr>
        <p:spPr>
          <a:xfrm rot="10800000">
            <a:off x="5788475" y="2302208"/>
            <a:ext cx="504000" cy="756000"/>
          </a:xfrm>
          <a:prstGeom prst="bentConnector3">
            <a:avLst>
              <a:gd name="adj1" fmla="val 99907"/>
            </a:avLst>
          </a:prstGeom>
          <a:ln w="12700">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C77CCA94-17D4-F0F7-BB31-108672688D98}"/>
              </a:ext>
            </a:extLst>
          </p:cNvPr>
          <p:cNvCxnSpPr>
            <a:cxnSpLocks/>
          </p:cNvCxnSpPr>
          <p:nvPr/>
        </p:nvCxnSpPr>
        <p:spPr>
          <a:xfrm rot="10800000">
            <a:off x="6877810" y="2815090"/>
            <a:ext cx="1080000" cy="1116000"/>
          </a:xfrm>
          <a:prstGeom prst="bentConnector3">
            <a:avLst>
              <a:gd name="adj1" fmla="val -36"/>
            </a:avLst>
          </a:prstGeom>
          <a:ln w="12700">
            <a:solidFill>
              <a:schemeClr val="accent3">
                <a:lumMod val="75000"/>
              </a:schemeClr>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D88EC285-E2E8-CB97-CA73-5F54A316352A}"/>
              </a:ext>
            </a:extLst>
          </p:cNvPr>
          <p:cNvCxnSpPr>
            <a:cxnSpLocks/>
          </p:cNvCxnSpPr>
          <p:nvPr/>
        </p:nvCxnSpPr>
        <p:spPr>
          <a:xfrm rot="10800000">
            <a:off x="6302425" y="2317009"/>
            <a:ext cx="540000" cy="504000"/>
          </a:xfrm>
          <a:prstGeom prst="bentConnector3">
            <a:avLst>
              <a:gd name="adj1" fmla="val 99907"/>
            </a:avLst>
          </a:prstGeom>
          <a:ln w="12700">
            <a:solidFill>
              <a:schemeClr val="accent3">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a16="http://schemas.microsoft.com/office/drawing/2014/main" id="{519B5D84-1504-4F37-3E81-A19EB143084F}"/>
              </a:ext>
            </a:extLst>
          </p:cNvPr>
          <p:cNvCxnSpPr>
            <a:cxnSpLocks/>
          </p:cNvCxnSpPr>
          <p:nvPr/>
        </p:nvCxnSpPr>
        <p:spPr>
          <a:xfrm rot="5400000" flipH="1" flipV="1">
            <a:off x="4368596" y="3099809"/>
            <a:ext cx="1656000" cy="108000"/>
          </a:xfrm>
          <a:prstGeom prst="bentConnector3">
            <a:avLst>
              <a:gd name="adj1" fmla="val 55282"/>
            </a:avLst>
          </a:prstGeom>
          <a:ln w="12700">
            <a:solidFill>
              <a:srgbClr val="5E8F3D"/>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2" name="Connector: Elbow 51">
            <a:extLst>
              <a:ext uri="{FF2B5EF4-FFF2-40B4-BE49-F238E27FC236}">
                <a16:creationId xmlns:a16="http://schemas.microsoft.com/office/drawing/2014/main" id="{1E3816F4-DF46-0A17-63BF-BEDC4B57AF9A}"/>
              </a:ext>
            </a:extLst>
          </p:cNvPr>
          <p:cNvCxnSpPr>
            <a:cxnSpLocks/>
          </p:cNvCxnSpPr>
          <p:nvPr/>
        </p:nvCxnSpPr>
        <p:spPr>
          <a:xfrm rot="16200000" flipV="1">
            <a:off x="3985631" y="3078491"/>
            <a:ext cx="2359458" cy="948180"/>
          </a:xfrm>
          <a:prstGeom prst="bentConnector3">
            <a:avLst>
              <a:gd name="adj1" fmla="val -213"/>
            </a:avLst>
          </a:prstGeom>
          <a:ln w="12700">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636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1000"/>
                                        <p:tgtEl>
                                          <p:spTgt spid="138"/>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10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0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1000"/>
                                        <p:tgtEl>
                                          <p:spTgt spid="107"/>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15</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055DCA4-B7A2-3E4A-2950-3DF39B52AAF3}"/>
                  </a:ext>
                </a:extLst>
              </p:cNvPr>
              <p:cNvSpPr txBox="1"/>
              <p:nvPr/>
            </p:nvSpPr>
            <p:spPr>
              <a:xfrm>
                <a:off x="4610531" y="3937272"/>
                <a:ext cx="4524464"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𝑦</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latin typeface="Cambria Math" panose="02040503050406030204" pitchFamily="18" charset="0"/>
                            </a:rPr>
                            <m:t>1+</m:t>
                          </m:r>
                          <m:sSub>
                            <m:sSubPr>
                              <m:ctrlPr>
                                <a:rPr lang="en-GB" sz="2400" i="1" smtClean="0">
                                  <a:solidFill>
                                    <a:schemeClr val="accent2"/>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𝑋</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0" name="TextBox 69">
                <a:extLst>
                  <a:ext uri="{FF2B5EF4-FFF2-40B4-BE49-F238E27FC236}">
                    <a16:creationId xmlns:a16="http://schemas.microsoft.com/office/drawing/2014/main" id="{2055DCA4-B7A2-3E4A-2950-3DF39B52AAF3}"/>
                  </a:ext>
                </a:extLst>
              </p:cNvPr>
              <p:cNvSpPr txBox="1">
                <a:spLocks noRot="1" noChangeAspect="1" noMove="1" noResize="1" noEditPoints="1" noAdjustHandles="1" noChangeArrowheads="1" noChangeShapeType="1" noTextEdit="1"/>
              </p:cNvSpPr>
              <p:nvPr/>
            </p:nvSpPr>
            <p:spPr>
              <a:xfrm>
                <a:off x="4610531" y="3937272"/>
                <a:ext cx="4524464" cy="369332"/>
              </a:xfrm>
              <a:prstGeom prst="rect">
                <a:avLst/>
              </a:prstGeom>
              <a:blipFill>
                <a:blip r:embed="rId8"/>
                <a:stretch>
                  <a:fillRect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algn="l"/>
                          <a:endParaRPr lang="en-GB" sz="2800" b="1" dirty="0">
                            <a:solidFill>
                              <a:schemeClr val="accent1">
                                <a:lumMod val="40000"/>
                                <a:lumOff val="60000"/>
                              </a:schemeClr>
                            </a:solidFill>
                          </a:endParaRPr>
                        </a:p>
                        <a:p>
                          <a:pPr algn="l"/>
                          <a:endParaRPr lang="en-GB" sz="2800" b="1" dirty="0">
                            <a:solidFill>
                              <a:schemeClr val="accent1">
                                <a:lumMod val="40000"/>
                                <a:lumOff val="60000"/>
                              </a:schemeClr>
                            </a:solidFill>
                          </a:endParaRPr>
                        </a:p>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4F81BD">
                                  <a:lumMod val="40000"/>
                                  <a:lumOff val="60000"/>
                                </a:srgbClr>
                              </a:solidFill>
                              <a:effectLst/>
                              <a:uLnTx/>
                              <a:uFillTx/>
                              <a:latin typeface="Courier New" panose="02070309020205020404" pitchFamily="49" charset="0"/>
                              <a:ea typeface="+mn-ea"/>
                              <a:cs typeface="Courier New" panose="02070309020205020404" pitchFamily="49" charset="0"/>
                            </a:rPr>
                            <a:t>g</a:t>
                          </a:r>
                          <a:r>
                            <a:rPr kumimoji="0" lang="en-GB" sz="2400" b="0"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lm</a:t>
                          </a:r>
                          <a:r>
                            <a:rPr kumimoji="0" lang="en-GB" sz="24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14:m>
                            <m:oMath xmlns:m="http://schemas.openxmlformats.org/officeDocument/2006/math">
                              <m:r>
                                <a:rPr kumimoji="0" lang="en-GB" sz="2400" b="0" i="1" u="none" strike="noStrike" kern="1200" cap="none" spc="0" normalizeH="0" baseline="0" noProof="0" smtClean="0">
                                  <a:ln>
                                    <a:noFill/>
                                  </a:ln>
                                  <a:solidFill>
                                    <a:srgbClr val="9BBB59">
                                      <a:lumMod val="75000"/>
                                    </a:srgbClr>
                                  </a:solidFill>
                                  <a:effectLst/>
                                  <a:uLnTx/>
                                  <a:uFillTx/>
                                  <a:latin typeface="Cambria Math" panose="02040503050406030204" pitchFamily="18" charset="0"/>
                                  <a:ea typeface="+mn-ea"/>
                                  <a:cs typeface="+mn-cs"/>
                                </a:rPr>
                                <m:t>𝑦</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smtClean="0">
                                  <a:ln>
                                    <a:noFill/>
                                  </a:ln>
                                  <a:solidFill>
                                    <a:prstClr val="white">
                                      <a:lumMod val="85000"/>
                                    </a:prstClr>
                                  </a:solidFill>
                                  <a:effectLst/>
                                  <a:uLnTx/>
                                  <a:uFillTx/>
                                  <a:latin typeface="Cambria Math" panose="02040503050406030204" pitchFamily="18" charset="0"/>
                                  <a:ea typeface="+mn-ea"/>
                                  <a:cs typeface="+mn-cs"/>
                                </a:rPr>
                                <m:t>1+</m:t>
                              </m:r>
                              <m:r>
                                <a:rPr kumimoji="0" lang="en-GB" sz="2400" b="0" i="1" u="none" strike="noStrike" kern="1200" cap="none" spc="0" normalizeH="0" baseline="0" noProof="0" smtClean="0">
                                  <a:ln>
                                    <a:noFill/>
                                  </a:ln>
                                  <a:solidFill>
                                    <a:srgbClr val="9BBB59">
                                      <a:lumMod val="75000"/>
                                    </a:srgbClr>
                                  </a:solidFill>
                                  <a:effectLst/>
                                  <a:uLnTx/>
                                  <a:uFillTx/>
                                  <a:latin typeface="Cambria Math" panose="02040503050406030204" pitchFamily="18" charset="0"/>
                                  <a:ea typeface="+mn-ea"/>
                                  <a:cs typeface="+mn-cs"/>
                                </a:rPr>
                                <m:t>𝑥</m:t>
                              </m:r>
                            </m:oMath>
                          </a14:m>
                          <a:r>
                            <a:rPr kumimoji="0" lang="en-GB" sz="18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,data=…,</a:t>
                          </a:r>
                          <a:br>
                            <a:rPr kumimoji="0" lang="en-GB" sz="1800" b="0" i="0" u="none" strike="noStrike" kern="1200" cap="none" spc="0" normalizeH="0" baseline="0" noProof="0" dirty="0">
                              <a:ln>
                                <a:noFill/>
                              </a:ln>
                              <a:solidFill>
                                <a:srgbClr val="E8E8E8"/>
                              </a:solidFill>
                              <a:effectLst/>
                              <a:uLnTx/>
                              <a:uFillTx/>
                              <a:latin typeface="Courier New" panose="02070309020205020404" pitchFamily="49" charset="0"/>
                              <a:ea typeface="+mn-ea"/>
                              <a:cs typeface="Courier New" panose="02070309020205020404" pitchFamily="49" charset="0"/>
                            </a:rPr>
                          </a:br>
                          <a:r>
                            <a:rPr kumimoji="0" lang="en-GB" sz="1800" b="0" i="0" u="none" strike="noStrike" kern="1200" cap="none" spc="0" normalizeH="0" baseline="0" noProof="0" dirty="0">
                              <a:ln>
                                <a:noFill/>
                              </a:ln>
                              <a:solidFill>
                                <a:srgbClr val="E8E8E8"/>
                              </a:solidFill>
                              <a:effectLst/>
                              <a:uLnTx/>
                              <a:uFillTx/>
                              <a:latin typeface="Courier New" panose="02070309020205020404" pitchFamily="49" charset="0"/>
                              <a:ea typeface="+mn-ea"/>
                              <a:cs typeface="Courier New" panose="02070309020205020404" pitchFamily="49" charset="0"/>
                            </a:rPr>
                            <a:t>               </a:t>
                          </a:r>
                          <a:r>
                            <a:rPr kumimoji="0" lang="en-GB" sz="18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family=</a:t>
                          </a:r>
                          <a:r>
                            <a:rPr kumimoji="0" lang="en-GB" sz="1800" b="0" i="0" u="none" strike="noStrike" kern="1200" cap="none" spc="0" normalizeH="0" baseline="0" noProof="0" dirty="0">
                              <a:ln>
                                <a:noFill/>
                              </a:ln>
                              <a:solidFill>
                                <a:srgbClr val="4F81BD">
                                  <a:lumMod val="40000"/>
                                  <a:lumOff val="60000"/>
                                </a:srgbClr>
                              </a:solidFill>
                              <a:effectLst/>
                              <a:uLnTx/>
                              <a:uFillTx/>
                              <a:latin typeface="Courier New" panose="02070309020205020404" pitchFamily="49" charset="0"/>
                              <a:ea typeface="+mn-ea"/>
                              <a:cs typeface="Courier New" panose="02070309020205020404" pitchFamily="49" charset="0"/>
                            </a:rPr>
                            <a:t>gaussian</a:t>
                          </a:r>
                          <a:r>
                            <a:rPr kumimoji="0" lang="en-GB" sz="24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endParaRPr kumimoji="0" lang="en-GB" sz="18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mc:Choice>
        <mc:Fallback xmlns="">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extLst>
                  <p:ext uri="{D42A27DB-BD31-4B8C-83A1-F6EECF244321}">
                    <p14:modId xmlns:p14="http://schemas.microsoft.com/office/powerpoint/2010/main" val="501750405"/>
                  </p:ext>
                </p:extLst>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9"/>
                          <a:stretch>
                            <a:fillRect l="-546" t="-9692" r="-1774" b="-2863"/>
                          </a:stretch>
                        </a:blipFill>
                      </a:tcPr>
                    </a:tc>
                    <a:extLst>
                      <a:ext uri="{0D108BD9-81ED-4DB2-BD59-A6C34878D82A}">
                        <a16:rowId xmlns:a16="http://schemas.microsoft.com/office/drawing/2014/main" val="1794336543"/>
                      </a:ext>
                    </a:extLst>
                  </a:tr>
                </a:tbl>
              </a:graphicData>
            </a:graphic>
          </p:graphicFrame>
        </mc:Fallback>
      </mc:AlternateContent>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10"/>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E105BA-1018-9901-4F17-41F2C1DF2AD9}"/>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4" name="TextBox 3">
                <a:extLst>
                  <a:ext uri="{FF2B5EF4-FFF2-40B4-BE49-F238E27FC236}">
                    <a16:creationId xmlns:a16="http://schemas.microsoft.com/office/drawing/2014/main" id="{D7E105BA-1018-9901-4F17-41F2C1DF2AD9}"/>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11"/>
                <a:stretch>
                  <a:fillRect l="-1417" r="-1417"/>
                </a:stretch>
              </a:blipFill>
            </p:spPr>
            <p:txBody>
              <a:bodyPr/>
              <a:lstStyle/>
              <a:p>
                <a:r>
                  <a:rPr lang="en-GB">
                    <a:noFill/>
                  </a:rPr>
                  <a:t> </a:t>
                </a:r>
              </a:p>
            </p:txBody>
          </p:sp>
        </mc:Fallback>
      </mc:AlternateContent>
    </p:spTree>
    <p:extLst>
      <p:ext uri="{BB962C8B-B14F-4D97-AF65-F5344CB8AC3E}">
        <p14:creationId xmlns:p14="http://schemas.microsoft.com/office/powerpoint/2010/main" val="57440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16</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algn="l"/>
                          <a:endParaRPr lang="en-GB" sz="2800" b="1" dirty="0">
                            <a:solidFill>
                              <a:schemeClr val="accent1">
                                <a:lumMod val="40000"/>
                                <a:lumOff val="60000"/>
                              </a:schemeClr>
                            </a:solidFill>
                          </a:endParaRPr>
                        </a:p>
                        <a:p>
                          <a:pPr algn="l"/>
                          <a:endParaRPr lang="en-GB" sz="2800" b="1" dirty="0">
                            <a:solidFill>
                              <a:schemeClr val="accent1">
                                <a:lumMod val="40000"/>
                                <a:lumOff val="60000"/>
                              </a:schemeClr>
                            </a:solidFill>
                          </a:endParaRPr>
                        </a:p>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4F81BD">
                                  <a:lumMod val="40000"/>
                                  <a:lumOff val="60000"/>
                                </a:srgbClr>
                              </a:solidFill>
                              <a:effectLst/>
                              <a:uLnTx/>
                              <a:uFillTx/>
                              <a:latin typeface="Courier New" panose="02070309020205020404" pitchFamily="49" charset="0"/>
                              <a:ea typeface="+mn-ea"/>
                              <a:cs typeface="Courier New" panose="02070309020205020404" pitchFamily="49" charset="0"/>
                            </a:rPr>
                            <a:t>g</a:t>
                          </a:r>
                          <a:r>
                            <a:rPr kumimoji="0" lang="en-GB" sz="2400" b="0"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lm</a:t>
                          </a:r>
                          <a:r>
                            <a:rPr kumimoji="0" lang="en-GB" sz="24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14:m>
                            <m:oMath xmlns:m="http://schemas.openxmlformats.org/officeDocument/2006/math">
                              <m:r>
                                <a:rPr kumimoji="0" lang="en-GB" sz="2400" b="0" i="1" u="none" strike="noStrike" kern="1200" cap="none" spc="0" normalizeH="0" baseline="0" noProof="0" smtClean="0">
                                  <a:ln>
                                    <a:noFill/>
                                  </a:ln>
                                  <a:solidFill>
                                    <a:srgbClr val="9BBB59">
                                      <a:lumMod val="75000"/>
                                    </a:srgbClr>
                                  </a:solidFill>
                                  <a:effectLst/>
                                  <a:uLnTx/>
                                  <a:uFillTx/>
                                  <a:latin typeface="Cambria Math" panose="02040503050406030204" pitchFamily="18" charset="0"/>
                                  <a:ea typeface="+mn-ea"/>
                                  <a:cs typeface="+mn-cs"/>
                                </a:rPr>
                                <m:t>𝑤𝑒𝑖𝑔h𝑡</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smtClean="0">
                                  <a:ln>
                                    <a:noFill/>
                                  </a:ln>
                                  <a:solidFill>
                                    <a:prstClr val="white">
                                      <a:lumMod val="85000"/>
                                    </a:prstClr>
                                  </a:solidFill>
                                  <a:effectLst/>
                                  <a:uLnTx/>
                                  <a:uFillTx/>
                                  <a:latin typeface="Cambria Math" panose="02040503050406030204" pitchFamily="18" charset="0"/>
                                  <a:ea typeface="+mn-ea"/>
                                  <a:cs typeface="+mn-cs"/>
                                </a:rPr>
                                <m:t>1+</m:t>
                              </m:r>
                              <m:r>
                                <a:rPr kumimoji="0" lang="en-GB" sz="2400" b="0" i="1" u="none" strike="noStrike" kern="1200" cap="none" spc="0" normalizeH="0" baseline="0" noProof="0" smtClean="0">
                                  <a:ln>
                                    <a:noFill/>
                                  </a:ln>
                                  <a:solidFill>
                                    <a:srgbClr val="9BBB59">
                                      <a:lumMod val="75000"/>
                                    </a:srgbClr>
                                  </a:solidFill>
                                  <a:effectLst/>
                                  <a:uLnTx/>
                                  <a:uFillTx/>
                                  <a:latin typeface="Cambria Math" panose="02040503050406030204" pitchFamily="18" charset="0"/>
                                  <a:ea typeface="+mn-ea"/>
                                  <a:cs typeface="+mn-cs"/>
                                </a:rPr>
                                <m:t>𝑎𝑔𝑒</m:t>
                              </m:r>
                            </m:oMath>
                          </a14:m>
                          <a:r>
                            <a:rPr kumimoji="0" lang="en-GB" sz="18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,data=…,</a:t>
                          </a:r>
                          <a:br>
                            <a:rPr kumimoji="0" lang="en-GB" sz="1800" b="0" i="0" u="none" strike="noStrike" kern="1200" cap="none" spc="0" normalizeH="0" baseline="0" noProof="0" dirty="0">
                              <a:ln>
                                <a:noFill/>
                              </a:ln>
                              <a:solidFill>
                                <a:srgbClr val="E8E8E8"/>
                              </a:solidFill>
                              <a:effectLst/>
                              <a:uLnTx/>
                              <a:uFillTx/>
                              <a:latin typeface="Courier New" panose="02070309020205020404" pitchFamily="49" charset="0"/>
                              <a:ea typeface="+mn-ea"/>
                              <a:cs typeface="Courier New" panose="02070309020205020404" pitchFamily="49" charset="0"/>
                            </a:rPr>
                          </a:br>
                          <a:r>
                            <a:rPr kumimoji="0" lang="en-GB" sz="1800" b="0" i="0" u="none" strike="noStrike" kern="1200" cap="none" spc="0" normalizeH="0" baseline="0" noProof="0" dirty="0">
                              <a:ln>
                                <a:noFill/>
                              </a:ln>
                              <a:solidFill>
                                <a:srgbClr val="E8E8E8"/>
                              </a:solidFill>
                              <a:effectLst/>
                              <a:uLnTx/>
                              <a:uFillTx/>
                              <a:latin typeface="Courier New" panose="02070309020205020404" pitchFamily="49" charset="0"/>
                              <a:ea typeface="+mn-ea"/>
                              <a:cs typeface="Courier New" panose="02070309020205020404" pitchFamily="49" charset="0"/>
                            </a:rPr>
                            <a:t>               </a:t>
                          </a:r>
                          <a:r>
                            <a:rPr kumimoji="0" lang="en-GB" sz="18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family=</a:t>
                          </a:r>
                          <a:r>
                            <a:rPr kumimoji="0" lang="en-GB" sz="1800" b="0" i="0" u="none" strike="noStrike" kern="1200" cap="none" spc="0" normalizeH="0" baseline="0" noProof="0" dirty="0">
                              <a:ln>
                                <a:noFill/>
                              </a:ln>
                              <a:solidFill>
                                <a:srgbClr val="4F81BD">
                                  <a:lumMod val="40000"/>
                                  <a:lumOff val="60000"/>
                                </a:srgbClr>
                              </a:solidFill>
                              <a:effectLst/>
                              <a:uLnTx/>
                              <a:uFillTx/>
                              <a:latin typeface="Courier New" panose="02070309020205020404" pitchFamily="49" charset="0"/>
                              <a:ea typeface="+mn-ea"/>
                              <a:cs typeface="Courier New" panose="02070309020205020404" pitchFamily="49" charset="0"/>
                            </a:rPr>
                            <a:t>gaussian</a:t>
                          </a:r>
                          <a:r>
                            <a:rPr kumimoji="0" lang="en-GB" sz="24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endParaRPr kumimoji="0" lang="en-GB" sz="18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mc:Choice>
        <mc:Fallback xmlns="">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extLst>
                  <p:ext uri="{D42A27DB-BD31-4B8C-83A1-F6EECF244321}">
                    <p14:modId xmlns:p14="http://schemas.microsoft.com/office/powerpoint/2010/main" val="912873103"/>
                  </p:ext>
                </p:extLst>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546" t="-9692" r="-1774" b="-2863"/>
                          </a:stretch>
                        </a:blipFill>
                      </a:tcPr>
                    </a:tc>
                    <a:extLst>
                      <a:ext uri="{0D108BD9-81ED-4DB2-BD59-A6C34878D82A}">
                        <a16:rowId xmlns:a16="http://schemas.microsoft.com/office/drawing/2014/main" val="1794336543"/>
                      </a:ext>
                    </a:extLst>
                  </a:tr>
                </a:tbl>
              </a:graphicData>
            </a:graphic>
          </p:graphicFrame>
        </mc:Fallback>
      </mc:AlternateContent>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9"/>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E105BA-1018-9901-4F17-41F2C1DF2AD9}"/>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4" name="TextBox 3">
                <a:extLst>
                  <a:ext uri="{FF2B5EF4-FFF2-40B4-BE49-F238E27FC236}">
                    <a16:creationId xmlns:a16="http://schemas.microsoft.com/office/drawing/2014/main" id="{D7E105BA-1018-9901-4F17-41F2C1DF2AD9}"/>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10"/>
                <a:stretch>
                  <a:fillRect l="-1417" r="-14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5B7739-1448-5DD1-5772-CEECB7C0E46F}"/>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latin typeface="Cambria Math" panose="02040503050406030204" pitchFamily="18" charset="0"/>
                            </a:rPr>
                            <m:t>1+</m:t>
                          </m:r>
                          <m:sSub>
                            <m:sSubPr>
                              <m:ctrlPr>
                                <a:rPr lang="en-GB" sz="2400" i="1" smtClean="0">
                                  <a:solidFill>
                                    <a:schemeClr val="accent2"/>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6" name="TextBox 5">
                <a:extLst>
                  <a:ext uri="{FF2B5EF4-FFF2-40B4-BE49-F238E27FC236}">
                    <a16:creationId xmlns:a16="http://schemas.microsoft.com/office/drawing/2014/main" id="{2E5B7739-1448-5DD1-5772-CEECB7C0E46F}"/>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11"/>
                <a:stretch>
                  <a:fillRect l="-3497" b="-35000"/>
                </a:stretch>
              </a:blipFill>
            </p:spPr>
            <p:txBody>
              <a:bodyPr/>
              <a:lstStyle/>
              <a:p>
                <a:r>
                  <a:rPr lang="en-GB">
                    <a:noFill/>
                  </a:rPr>
                  <a:t> </a:t>
                </a:r>
              </a:p>
            </p:txBody>
          </p:sp>
        </mc:Fallback>
      </mc:AlternateContent>
    </p:spTree>
    <p:extLst>
      <p:ext uri="{BB962C8B-B14F-4D97-AF65-F5344CB8AC3E}">
        <p14:creationId xmlns:p14="http://schemas.microsoft.com/office/powerpoint/2010/main" val="284363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17</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E105BA-1018-9901-4F17-41F2C1DF2AD9}"/>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4" name="TextBox 3">
                <a:extLst>
                  <a:ext uri="{FF2B5EF4-FFF2-40B4-BE49-F238E27FC236}">
                    <a16:creationId xmlns:a16="http://schemas.microsoft.com/office/drawing/2014/main" id="{D7E105BA-1018-9901-4F17-41F2C1DF2AD9}"/>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8"/>
                <a:stretch>
                  <a:fillRect l="-1417" r="-14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0C12F2-7BBF-8C78-0E53-8B0F0EDCC0E9}"/>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𝑤𝑒𝑖𝑔h𝑡</m:t>
                          </m:r>
                        </m:e>
                        <m:sub>
                          <m:r>
                            <a:rPr lang="en-GB" sz="2400" b="0" i="1" smtClean="0">
                              <a:solidFill>
                                <a:schemeClr val="bg1">
                                  <a:lumMod val="85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𝑎𝑔𝑒</m:t>
                              </m:r>
                            </m:e>
                            <m:sub>
                              <m:r>
                                <a:rPr lang="en-GB" sz="2400" b="0" i="1" smtClean="0">
                                  <a:solidFill>
                                    <a:schemeClr val="bg1">
                                      <a:lumMod val="85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7" name="TextBox 6">
                <a:extLst>
                  <a:ext uri="{FF2B5EF4-FFF2-40B4-BE49-F238E27FC236}">
                    <a16:creationId xmlns:a16="http://schemas.microsoft.com/office/drawing/2014/main" id="{940C12F2-7BBF-8C78-0E53-8B0F0EDCC0E9}"/>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graphicFrame>
        <p:nvGraphicFramePr>
          <p:cNvPr id="8" name="Table 7">
            <a:extLst>
              <a:ext uri="{FF2B5EF4-FFF2-40B4-BE49-F238E27FC236}">
                <a16:creationId xmlns:a16="http://schemas.microsoft.com/office/drawing/2014/main" id="{0FF51AFB-E3B8-1A7A-942A-D567826ABC39}"/>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9" name="Picture 8" descr="A blue and grey logo&#10;&#10;Description automatically generated">
            <a:extLst>
              <a:ext uri="{FF2B5EF4-FFF2-40B4-BE49-F238E27FC236}">
                <a16:creationId xmlns:a16="http://schemas.microsoft.com/office/drawing/2014/main" id="{C351BD11-24A0-165F-2484-8F285695DFC0}"/>
              </a:ext>
            </a:extLst>
          </p:cNvPr>
          <p:cNvPicPr>
            <a:picLocks noChangeAspect="1"/>
          </p:cNvPicPr>
          <p:nvPr/>
        </p:nvPicPr>
        <p:blipFill>
          <a:blip r:embed="rId10"/>
          <a:stretch>
            <a:fillRect/>
          </a:stretch>
        </p:blipFill>
        <p:spPr>
          <a:xfrm>
            <a:off x="4382992" y="889786"/>
            <a:ext cx="179813" cy="144000"/>
          </a:xfrm>
          <a:prstGeom prst="rect">
            <a:avLst/>
          </a:prstGeom>
        </p:spPr>
      </p:pic>
    </p:spTree>
    <p:extLst>
      <p:ext uri="{BB962C8B-B14F-4D97-AF65-F5344CB8AC3E}">
        <p14:creationId xmlns:p14="http://schemas.microsoft.com/office/powerpoint/2010/main" val="14627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18</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E105BA-1018-9901-4F17-41F2C1DF2AD9}"/>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4" name="TextBox 3">
                <a:extLst>
                  <a:ext uri="{FF2B5EF4-FFF2-40B4-BE49-F238E27FC236}">
                    <a16:creationId xmlns:a16="http://schemas.microsoft.com/office/drawing/2014/main" id="{D7E105BA-1018-9901-4F17-41F2C1DF2AD9}"/>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8"/>
                <a:stretch>
                  <a:fillRect l="-1417" r="-14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04CC9D-570C-0581-243C-832DD6F8BC7B}"/>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𝑤𝑒𝑖𝑔h𝑡</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𝑎𝑔𝑒</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6" name="TextBox 5">
                <a:extLst>
                  <a:ext uri="{FF2B5EF4-FFF2-40B4-BE49-F238E27FC236}">
                    <a16:creationId xmlns:a16="http://schemas.microsoft.com/office/drawing/2014/main" id="{DF04CC9D-570C-0581-243C-832DD6F8BC7B}"/>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368" b="-35000"/>
                </a:stretch>
              </a:blipFill>
            </p:spPr>
            <p:txBody>
              <a:bodyPr/>
              <a:lstStyle/>
              <a:p>
                <a:r>
                  <a:rPr lang="en-GB">
                    <a:noFill/>
                  </a:rPr>
                  <a:t> </a:t>
                </a:r>
              </a:p>
            </p:txBody>
          </p:sp>
        </mc:Fallback>
      </mc:AlternateContent>
      <p:graphicFrame>
        <p:nvGraphicFramePr>
          <p:cNvPr id="10" name="Table 9">
            <a:extLst>
              <a:ext uri="{FF2B5EF4-FFF2-40B4-BE49-F238E27FC236}">
                <a16:creationId xmlns:a16="http://schemas.microsoft.com/office/drawing/2014/main" id="{88A67545-5FAE-D682-4C7A-F8D6CBB9929C}"/>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11" name="Picture 10" descr="A blue and grey logo&#10;&#10;Description automatically generated">
            <a:extLst>
              <a:ext uri="{FF2B5EF4-FFF2-40B4-BE49-F238E27FC236}">
                <a16:creationId xmlns:a16="http://schemas.microsoft.com/office/drawing/2014/main" id="{907AB450-8A41-5607-0A3B-77397D2C5FB3}"/>
              </a:ext>
            </a:extLst>
          </p:cNvPr>
          <p:cNvPicPr>
            <a:picLocks noChangeAspect="1"/>
          </p:cNvPicPr>
          <p:nvPr/>
        </p:nvPicPr>
        <p:blipFill>
          <a:blip r:embed="rId10"/>
          <a:stretch>
            <a:fillRect/>
          </a:stretch>
        </p:blipFill>
        <p:spPr>
          <a:xfrm>
            <a:off x="4382992" y="889786"/>
            <a:ext cx="179813" cy="144000"/>
          </a:xfrm>
          <a:prstGeom prst="rect">
            <a:avLst/>
          </a:prstGeom>
        </p:spPr>
      </p:pic>
    </p:spTree>
    <p:extLst>
      <p:ext uri="{BB962C8B-B14F-4D97-AF65-F5344CB8AC3E}">
        <p14:creationId xmlns:p14="http://schemas.microsoft.com/office/powerpoint/2010/main" val="374922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19</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E105BA-1018-9901-4F17-41F2C1DF2AD9}"/>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4" name="TextBox 3">
                <a:extLst>
                  <a:ext uri="{FF2B5EF4-FFF2-40B4-BE49-F238E27FC236}">
                    <a16:creationId xmlns:a16="http://schemas.microsoft.com/office/drawing/2014/main" id="{D7E105BA-1018-9901-4F17-41F2C1DF2AD9}"/>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9"/>
                <a:stretch>
                  <a:fillRect l="-1417" r="-14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4371DE-3AFD-E7DB-AE50-2E649560CD5D}"/>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𝑤𝑒𝑖𝑔h𝑡</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6" name="TextBox 5">
                <a:extLst>
                  <a:ext uri="{FF2B5EF4-FFF2-40B4-BE49-F238E27FC236}">
                    <a16:creationId xmlns:a16="http://schemas.microsoft.com/office/drawing/2014/main" id="{034371DE-3AFD-E7DB-AE50-2E649560CD5D}"/>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10"/>
                <a:stretch>
                  <a:fillRect l="-3368" b="-35000"/>
                </a:stretch>
              </a:blipFill>
            </p:spPr>
            <p:txBody>
              <a:bodyPr/>
              <a:lstStyle/>
              <a:p>
                <a:r>
                  <a:rPr lang="en-GB">
                    <a:noFill/>
                  </a:rPr>
                  <a:t> </a:t>
                </a:r>
              </a:p>
            </p:txBody>
          </p:sp>
        </mc:Fallback>
      </mc:AlternateContent>
    </p:spTree>
    <p:extLst>
      <p:ext uri="{BB962C8B-B14F-4D97-AF65-F5344CB8AC3E}">
        <p14:creationId xmlns:p14="http://schemas.microsoft.com/office/powerpoint/2010/main" val="66141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A1E38F-44CC-0ACE-B90D-745782A693C1}"/>
              </a:ext>
            </a:extLst>
          </p:cNvPr>
          <p:cNvSpPr>
            <a:spLocks noGrp="1"/>
          </p:cNvSpPr>
          <p:nvPr>
            <p:ph type="body" sz="quarter" idx="10"/>
          </p:nvPr>
        </p:nvSpPr>
        <p:spPr/>
        <p:txBody>
          <a:bodyPr/>
          <a:lstStyle/>
          <a:p>
            <a:r>
              <a:rPr lang="en-GB" dirty="0"/>
              <a:t>Week 2</a:t>
            </a:r>
          </a:p>
        </p:txBody>
      </p:sp>
      <p:sp>
        <p:nvSpPr>
          <p:cNvPr id="3" name="Text Placeholder 2">
            <a:extLst>
              <a:ext uri="{FF2B5EF4-FFF2-40B4-BE49-F238E27FC236}">
                <a16:creationId xmlns:a16="http://schemas.microsoft.com/office/drawing/2014/main" id="{BC0918AC-4669-2CC4-F6EE-C1104F5AC20E}"/>
              </a:ext>
            </a:extLst>
          </p:cNvPr>
          <p:cNvSpPr>
            <a:spLocks noGrp="1"/>
          </p:cNvSpPr>
          <p:nvPr>
            <p:ph type="body" sz="quarter" idx="11"/>
          </p:nvPr>
        </p:nvSpPr>
        <p:spPr/>
        <p:txBody>
          <a:bodyPr/>
          <a:lstStyle/>
          <a:p>
            <a:r>
              <a:rPr lang="en-GB" dirty="0"/>
              <a:t>Lines</a:t>
            </a:r>
          </a:p>
        </p:txBody>
      </p:sp>
      <p:sp>
        <p:nvSpPr>
          <p:cNvPr id="4" name="Text Placeholder 3">
            <a:extLst>
              <a:ext uri="{FF2B5EF4-FFF2-40B4-BE49-F238E27FC236}">
                <a16:creationId xmlns:a16="http://schemas.microsoft.com/office/drawing/2014/main" id="{2C16E2DC-61A9-B126-8DE8-289BDA969716}"/>
              </a:ext>
            </a:extLst>
          </p:cNvPr>
          <p:cNvSpPr>
            <a:spLocks noGrp="1"/>
          </p:cNvSpPr>
          <p:nvPr>
            <p:ph type="body" sz="quarter" idx="12"/>
          </p:nvPr>
        </p:nvSpPr>
        <p:spPr/>
        <p:txBody>
          <a:bodyPr/>
          <a:lstStyle/>
          <a:p>
            <a:r>
              <a:rPr lang="en-GB" dirty="0"/>
              <a:t>Linear models and their limitations</a:t>
            </a:r>
          </a:p>
        </p:txBody>
      </p:sp>
      <p:graphicFrame>
        <p:nvGraphicFramePr>
          <p:cNvPr id="6" name="SmartArt Placeholder 5">
            <a:extLst>
              <a:ext uri="{FF2B5EF4-FFF2-40B4-BE49-F238E27FC236}">
                <a16:creationId xmlns:a16="http://schemas.microsoft.com/office/drawing/2014/main" id="{407A6FC9-A5B4-CC80-9B6F-7E202D3EE790}"/>
              </a:ext>
            </a:extLst>
          </p:cNvPr>
          <p:cNvGraphicFramePr>
            <a:graphicFrameLocks noGrp="1"/>
          </p:cNvGraphicFramePr>
          <p:nvPr>
            <p:ph type="dgm" sz="quarter" idx="13"/>
            <p:extLst>
              <p:ext uri="{D42A27DB-BD31-4B8C-83A1-F6EECF244321}">
                <p14:modId xmlns:p14="http://schemas.microsoft.com/office/powerpoint/2010/main" val="137209380"/>
              </p:ext>
            </p:extLst>
          </p:nvPr>
        </p:nvGraphicFramePr>
        <p:xfrm>
          <a:off x="4176713" y="282575"/>
          <a:ext cx="4645025" cy="4598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7936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20</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algn="l"/>
                      <a:r>
                        <a:rPr lang="en-GB" sz="1000" dirty="0">
                          <a:solidFill>
                            <a:schemeClr val="bg1">
                              <a:lumMod val="75000"/>
                            </a:schemeClr>
                          </a:solidFill>
                          <a:latin typeface="Courier New" panose="02070309020205020404" pitchFamily="49" charset="0"/>
                          <a:cs typeface="Courier New" panose="02070309020205020404" pitchFamily="49" charset="0"/>
                        </a:rPr>
                        <a:t> </a:t>
                      </a:r>
                    </a:p>
                    <a:p>
                      <a:pPr marL="177800" indent="0" algn="l"/>
                      <a:r>
                        <a:rPr lang="en-GB" sz="1000" dirty="0">
                          <a:solidFill>
                            <a:schemeClr val="tx1">
                              <a:lumMod val="50000"/>
                              <a:lumOff val="50000"/>
                            </a:schemeClr>
                          </a:solidFill>
                          <a:latin typeface="Courier New" panose="02070309020205020404" pitchFamily="49" charset="0"/>
                          <a:cs typeface="Courier New" panose="02070309020205020404" pitchFamily="49" charset="0"/>
                        </a:rPr>
                        <a:t>Number of distinct values: 35 </a:t>
                      </a:r>
                    </a:p>
                    <a:p>
                      <a:pPr marL="177800" indent="0" algn="l"/>
                      <a:r>
                        <a:rPr lang="en-GB" sz="1000" dirty="0">
                          <a:solidFill>
                            <a:schemeClr val="tx1">
                              <a:lumMod val="50000"/>
                              <a:lumOff val="50000"/>
                            </a:schemeClr>
                          </a:solidFill>
                          <a:latin typeface="Courier New" panose="02070309020205020404" pitchFamily="49" charset="0"/>
                          <a:cs typeface="Courier New" panose="02070309020205020404" pitchFamily="49" charset="0"/>
                        </a:rPr>
                        <a:t> Values:</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[1]  27 15 21 36  8  4 15  3 33 21 25</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[12]  5 14 13 13  3  3 20 19  2 35 30</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[23] 28  4  1 19  2 22 35  7 31  1 14</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[34]  5 28 31  7 25 16  7 31 21 34 15</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[45]  2 21  9 21 24  2 18 25 22  5 19</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[56]  6 31  5 36 26 11  7  0 35 27 18</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[67]  8 29 16 21  5 20 20 31 12 16  1</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[78]  5  1 15 10 35 34 25 35 20  5  8</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[89] 18 21 28 15  1 23 29  5 29 18 14</a:t>
                      </a:r>
                    </a:p>
                    <a:p>
                      <a:pPr marL="177800" indent="0" algn="l"/>
                      <a:r>
                        <a:rPr lang="en-GB" sz="900" dirty="0">
                          <a:solidFill>
                            <a:schemeClr val="tx1">
                              <a:lumMod val="50000"/>
                              <a:lumOff val="50000"/>
                            </a:schemeClr>
                          </a:solidFill>
                          <a:latin typeface="Courier New" panose="02070309020205020404" pitchFamily="49" charset="0"/>
                          <a:cs typeface="Courier New" panose="02070309020205020404" pitchFamily="49" charset="0"/>
                        </a:rPr>
                        <a:t>  [100] 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D0B1A4-E9E3-1F82-3C29-9EA4C1BCDF24}"/>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𝑤𝑒𝑖𝑔h𝑡</m:t>
                          </m:r>
                        </m:e>
                        <m:sub>
                          <m:r>
                            <a:rPr lang="en-GB" sz="2400" b="0" i="1" smtClean="0">
                              <a:solidFill>
                                <a:schemeClr val="bg1">
                                  <a:lumMod val="85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8" name="TextBox 7">
                <a:extLst>
                  <a:ext uri="{FF2B5EF4-FFF2-40B4-BE49-F238E27FC236}">
                    <a16:creationId xmlns:a16="http://schemas.microsoft.com/office/drawing/2014/main" id="{5FD0B1A4-E9E3-1F82-3C29-9EA4C1BCDF24}"/>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10"/>
                <a:stretch>
                  <a:fillRect l="-3497" b="-35000"/>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73A4D7F-D51E-3800-7593-5F54E3847830}"/>
              </a:ext>
            </a:extLst>
          </p:cNvPr>
          <p:cNvPicPr>
            <a:picLocks noChangeAspect="1"/>
          </p:cNvPicPr>
          <p:nvPr/>
        </p:nvPicPr>
        <p:blipFill>
          <a:blip r:embed="rId11"/>
          <a:srcRect/>
          <a:stretch/>
        </p:blipFill>
        <p:spPr>
          <a:xfrm>
            <a:off x="326588" y="2539423"/>
            <a:ext cx="3834782" cy="2381602"/>
          </a:xfrm>
          <a:prstGeom prst="rect">
            <a:avLst/>
          </a:prstGeom>
        </p:spPr>
      </p:pic>
    </p:spTree>
    <p:extLst>
      <p:ext uri="{BB962C8B-B14F-4D97-AF65-F5344CB8AC3E}">
        <p14:creationId xmlns:p14="http://schemas.microsoft.com/office/powerpoint/2010/main" val="389760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21</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E105BA-1018-9901-4F17-41F2C1DF2AD9}"/>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4" name="TextBox 3">
                <a:extLst>
                  <a:ext uri="{FF2B5EF4-FFF2-40B4-BE49-F238E27FC236}">
                    <a16:creationId xmlns:a16="http://schemas.microsoft.com/office/drawing/2014/main" id="{D7E105BA-1018-9901-4F17-41F2C1DF2AD9}"/>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9"/>
                <a:stretch>
                  <a:fillRect l="-1417" r="-14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EA9B65-EA47-3E2A-C839-AF3009BD87A1}"/>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𝑤𝑒𝑖𝑔h𝑡</m:t>
                          </m:r>
                        </m:e>
                        <m:sub>
                          <m:r>
                            <a:rPr lang="en-GB" sz="2400" b="0" i="1" smtClean="0">
                              <a:solidFill>
                                <a:schemeClr val="bg1">
                                  <a:lumMod val="85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7" name="TextBox 6">
                <a:extLst>
                  <a:ext uri="{FF2B5EF4-FFF2-40B4-BE49-F238E27FC236}">
                    <a16:creationId xmlns:a16="http://schemas.microsoft.com/office/drawing/2014/main" id="{67EA9B65-EA47-3E2A-C839-AF3009BD87A1}"/>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10"/>
                <a:stretch>
                  <a:fillRect l="-3497" b="-35000"/>
                </a:stretch>
              </a:blipFill>
            </p:spPr>
            <p:txBody>
              <a:bodyPr/>
              <a:lstStyle/>
              <a:p>
                <a:r>
                  <a:rPr lang="en-GB">
                    <a:noFill/>
                  </a:rPr>
                  <a:t> </a:t>
                </a:r>
              </a:p>
            </p:txBody>
          </p:sp>
        </mc:Fallback>
      </mc:AlternateContent>
    </p:spTree>
    <p:extLst>
      <p:ext uri="{BB962C8B-B14F-4D97-AF65-F5344CB8AC3E}">
        <p14:creationId xmlns:p14="http://schemas.microsoft.com/office/powerpoint/2010/main" val="32684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22</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E105BA-1018-9901-4F17-41F2C1DF2AD9}"/>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4" name="TextBox 3">
                <a:extLst>
                  <a:ext uri="{FF2B5EF4-FFF2-40B4-BE49-F238E27FC236}">
                    <a16:creationId xmlns:a16="http://schemas.microsoft.com/office/drawing/2014/main" id="{D7E105BA-1018-9901-4F17-41F2C1DF2AD9}"/>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9"/>
                <a:stretch>
                  <a:fillRect l="-1417" r="-14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EA9B65-EA47-3E2A-C839-AF3009BD87A1}"/>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𝑤𝑒𝑖𝑔h𝑡</m:t>
                          </m:r>
                        </m:e>
                        <m:sub>
                          <m:r>
                            <a:rPr lang="en-GB" sz="2400" b="0" i="1" smtClean="0">
                              <a:solidFill>
                                <a:schemeClr val="bg1">
                                  <a:lumMod val="85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7" name="TextBox 6">
                <a:extLst>
                  <a:ext uri="{FF2B5EF4-FFF2-40B4-BE49-F238E27FC236}">
                    <a16:creationId xmlns:a16="http://schemas.microsoft.com/office/drawing/2014/main" id="{67EA9B65-EA47-3E2A-C839-AF3009BD87A1}"/>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10"/>
                <a:stretch>
                  <a:fillRect l="-3497" b="-35000"/>
                </a:stretch>
              </a:blipFill>
            </p:spPr>
            <p:txBody>
              <a:bodyPr/>
              <a:lstStyle/>
              <a:p>
                <a:r>
                  <a:rPr lang="en-GB">
                    <a:noFill/>
                  </a:rPr>
                  <a:t> </a:t>
                </a:r>
              </a:p>
            </p:txBody>
          </p:sp>
        </mc:Fallback>
      </mc:AlternateContent>
    </p:spTree>
    <p:extLst>
      <p:ext uri="{BB962C8B-B14F-4D97-AF65-F5344CB8AC3E}">
        <p14:creationId xmlns:p14="http://schemas.microsoft.com/office/powerpoint/2010/main" val="15976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23</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endParaRPr kumimoji="0" lang="en-GB" sz="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0</m:t>
                              </m:r>
                            </m:sub>
                          </m:sSub>
                          <m:r>
                            <a:rPr lang="en-GB" sz="2400" i="1">
                              <a:latin typeface="Cambria Math" panose="02040503050406030204" pitchFamily="18" charset="0"/>
                            </a:rPr>
                            <m:t>1+</m:t>
                          </m:r>
                          <m:sSub>
                            <m:sSubPr>
                              <m:ctrlPr>
                                <a:rPr lang="en-GB" sz="2400" i="1">
                                  <a:solidFill>
                                    <a:schemeClr val="accent2"/>
                                  </a:solidFill>
                                  <a:latin typeface="Cambria Math" panose="02040503050406030204" pitchFamily="18" charset="0"/>
                                </a:rPr>
                              </m:ctrlPr>
                            </m:sSubPr>
                            <m:e>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1</m:t>
                              </m:r>
                            </m:sub>
                          </m:sSub>
                          <m:sSub>
                            <m:sSubPr>
                              <m:ctrlPr>
                                <a:rPr lang="en-GB" sz="2400" i="1">
                                  <a:solidFill>
                                    <a:schemeClr val="accent3">
                                      <a:lumMod val="75000"/>
                                    </a:schemeClr>
                                  </a:solidFill>
                                  <a:latin typeface="Cambria Math" panose="02040503050406030204" pitchFamily="18" charset="0"/>
                                </a:rPr>
                              </m:ctrlPr>
                            </m:sSubPr>
                            <m:e>
                              <m:r>
                                <a:rPr lang="en-GB" sz="2400" i="1">
                                  <a:solidFill>
                                    <a:schemeClr val="accent3">
                                      <a:lumMod val="75000"/>
                                    </a:schemeClr>
                                  </a:solidFill>
                                  <a:latin typeface="Cambria Math" panose="02040503050406030204" pitchFamily="18" charset="0"/>
                                </a:rPr>
                                <m:t>𝑎𝑔𝑒</m:t>
                              </m:r>
                            </m:e>
                            <m:sub>
                              <m:r>
                                <a:rPr lang="en-GB" sz="2400" i="1">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44F602-92A7-D9E7-BF8C-4D62A8F8CF7F}"/>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6" name="TextBox 5">
                <a:extLst>
                  <a:ext uri="{FF2B5EF4-FFF2-40B4-BE49-F238E27FC236}">
                    <a16:creationId xmlns:a16="http://schemas.microsoft.com/office/drawing/2014/main" id="{9A44F602-92A7-D9E7-BF8C-4D62A8F8CF7F}"/>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10"/>
                <a:stretch>
                  <a:fillRect l="-1417" r="-1417"/>
                </a:stretch>
              </a:blipFill>
            </p:spPr>
            <p:txBody>
              <a:bodyPr/>
              <a:lstStyle/>
              <a:p>
                <a:r>
                  <a:rPr lang="en-GB">
                    <a:noFill/>
                  </a:rPr>
                  <a:t> </a:t>
                </a:r>
              </a:p>
            </p:txBody>
          </p:sp>
        </mc:Fallback>
      </mc:AlternateContent>
    </p:spTree>
    <p:extLst>
      <p:ext uri="{BB962C8B-B14F-4D97-AF65-F5344CB8AC3E}">
        <p14:creationId xmlns:p14="http://schemas.microsoft.com/office/powerpoint/2010/main" val="15267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24</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rPr>
                        <a:t> </a:t>
                      </a:r>
                      <a:endParaRPr kumimoji="0" lang="en-GB" sz="8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Number of distinct values: 35</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Summary:</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Min.  1st Qu.  Median  Mean    3rd Qu.  Max. </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3.4   5.5      8.8     8.539   10.975   14.2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0</m:t>
                              </m:r>
                            </m:sub>
                          </m:sSub>
                          <m:r>
                            <a:rPr lang="en-GB" sz="2400" i="1">
                              <a:latin typeface="Cambria Math" panose="02040503050406030204" pitchFamily="18" charset="0"/>
                            </a:rPr>
                            <m:t>1+</m:t>
                          </m:r>
                          <m:sSub>
                            <m:sSubPr>
                              <m:ctrlPr>
                                <a:rPr lang="en-GB" sz="2400" i="1">
                                  <a:solidFill>
                                    <a:schemeClr val="accent2"/>
                                  </a:solidFill>
                                  <a:latin typeface="Cambria Math" panose="02040503050406030204" pitchFamily="18" charset="0"/>
                                </a:rPr>
                              </m:ctrlPr>
                            </m:sSubPr>
                            <m:e>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1</m:t>
                              </m:r>
                            </m:sub>
                          </m:sSub>
                          <m:sSub>
                            <m:sSubPr>
                              <m:ctrlPr>
                                <a:rPr lang="en-GB" sz="2400" i="1">
                                  <a:solidFill>
                                    <a:schemeClr val="accent3">
                                      <a:lumMod val="75000"/>
                                    </a:schemeClr>
                                  </a:solidFill>
                                  <a:latin typeface="Cambria Math" panose="02040503050406030204" pitchFamily="18" charset="0"/>
                                </a:rPr>
                              </m:ctrlPr>
                            </m:sSubPr>
                            <m:e>
                              <m:r>
                                <a:rPr lang="en-GB" sz="2400" i="1">
                                  <a:solidFill>
                                    <a:schemeClr val="accent3">
                                      <a:lumMod val="75000"/>
                                    </a:schemeClr>
                                  </a:solidFill>
                                  <a:latin typeface="Cambria Math" panose="02040503050406030204" pitchFamily="18" charset="0"/>
                                </a:rPr>
                                <m:t>𝑎𝑔𝑒</m:t>
                              </m:r>
                            </m:e>
                            <m:sub>
                              <m:r>
                                <a:rPr lang="en-GB" sz="2400" i="1">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56E0BAA0-F0F9-1625-67D3-8FDFF08BE4DE}"/>
              </a:ext>
            </a:extLst>
          </p:cNvPr>
          <p:cNvPicPr>
            <a:picLocks noChangeAspect="1"/>
          </p:cNvPicPr>
          <p:nvPr/>
        </p:nvPicPr>
        <p:blipFill>
          <a:blip r:embed="rId10"/>
          <a:srcRect/>
          <a:stretch/>
        </p:blipFill>
        <p:spPr>
          <a:xfrm>
            <a:off x="326588" y="2539423"/>
            <a:ext cx="3834782" cy="2381601"/>
          </a:xfrm>
          <a:prstGeom prst="rect">
            <a:avLst/>
          </a:prstGeom>
        </p:spPr>
      </p:pic>
    </p:spTree>
    <p:extLst>
      <p:ext uri="{BB962C8B-B14F-4D97-AF65-F5344CB8AC3E}">
        <p14:creationId xmlns:p14="http://schemas.microsoft.com/office/powerpoint/2010/main" val="369357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25</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rPr>
                        <a:t> </a:t>
                      </a:r>
                      <a:endParaRPr kumimoji="0" lang="en-GB" sz="8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Number of distinct values: 35</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Summary:</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Min.  1st Qu.  Median  Mean    3rd Qu.  Max. </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3.4   5.5      8.8     8.539   10.975   14.2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0</m:t>
                              </m:r>
                            </m:sub>
                          </m:sSub>
                          <m:r>
                            <a:rPr lang="en-GB" sz="2400" i="1">
                              <a:latin typeface="Cambria Math" panose="02040503050406030204" pitchFamily="18" charset="0"/>
                            </a:rPr>
                            <m:t>1+</m:t>
                          </m:r>
                          <m:sSub>
                            <m:sSubPr>
                              <m:ctrlPr>
                                <a:rPr lang="en-GB" sz="2400" i="1">
                                  <a:solidFill>
                                    <a:schemeClr val="accent2"/>
                                  </a:solidFill>
                                  <a:latin typeface="Cambria Math" panose="02040503050406030204" pitchFamily="18" charset="0"/>
                                </a:rPr>
                              </m:ctrlPr>
                            </m:sSubPr>
                            <m:e>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1</m:t>
                              </m:r>
                            </m:sub>
                          </m:sSub>
                          <m:sSub>
                            <m:sSubPr>
                              <m:ctrlPr>
                                <a:rPr lang="en-GB" sz="2400" i="1">
                                  <a:solidFill>
                                    <a:schemeClr val="accent3">
                                      <a:lumMod val="75000"/>
                                    </a:schemeClr>
                                  </a:solidFill>
                                  <a:latin typeface="Cambria Math" panose="02040503050406030204" pitchFamily="18" charset="0"/>
                                </a:rPr>
                              </m:ctrlPr>
                            </m:sSubPr>
                            <m:e>
                              <m:r>
                                <a:rPr lang="en-GB" sz="2400" i="1">
                                  <a:solidFill>
                                    <a:schemeClr val="accent3">
                                      <a:lumMod val="75000"/>
                                    </a:schemeClr>
                                  </a:solidFill>
                                  <a:latin typeface="Cambria Math" panose="02040503050406030204" pitchFamily="18" charset="0"/>
                                </a:rPr>
                                <m:t>𝑎𝑔𝑒</m:t>
                              </m:r>
                            </m:e>
                            <m:sub>
                              <m:r>
                                <a:rPr lang="en-GB" sz="2400" i="1">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56E0BAA0-F0F9-1625-67D3-8FDFF08BE4DE}"/>
              </a:ext>
            </a:extLst>
          </p:cNvPr>
          <p:cNvPicPr>
            <a:picLocks noChangeAspect="1"/>
          </p:cNvPicPr>
          <p:nvPr/>
        </p:nvPicPr>
        <p:blipFill>
          <a:blip r:embed="rId10"/>
          <a:srcRect/>
          <a:stretch/>
        </p:blipFill>
        <p:spPr>
          <a:xfrm>
            <a:off x="326588" y="2539423"/>
            <a:ext cx="3834781" cy="2381601"/>
          </a:xfrm>
          <a:prstGeom prst="rect">
            <a:avLst/>
          </a:prstGeom>
        </p:spPr>
      </p:pic>
    </p:spTree>
    <p:extLst>
      <p:ext uri="{BB962C8B-B14F-4D97-AF65-F5344CB8AC3E}">
        <p14:creationId xmlns:p14="http://schemas.microsoft.com/office/powerpoint/2010/main" val="45150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26</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rPr>
                        <a:t> </a:t>
                      </a:r>
                      <a:endParaRPr kumimoji="0" lang="en-GB" sz="8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Number of distinct values: 35</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Summary:</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Min.  1st Qu.  Median  </a:t>
                      </a:r>
                      <a:r>
                        <a:rPr kumimoji="0" lang="en-GB" sz="10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Mean</a:t>
                      </a: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3rd Qu.  Max. </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3.4   5.5      8.8     </a:t>
                      </a:r>
                      <a:r>
                        <a:rPr kumimoji="0" lang="en-GB" sz="10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8.539</a:t>
                      </a:r>
                      <a:r>
                        <a:rPr kumimoji="0" lang="en-GB" sz="10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   10.975   14.2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0</m:t>
                              </m:r>
                            </m:sub>
                          </m:sSub>
                          <m:r>
                            <a:rPr lang="en-GB" sz="2400" i="1">
                              <a:latin typeface="Cambria Math" panose="02040503050406030204" pitchFamily="18" charset="0"/>
                            </a:rPr>
                            <m:t>1+</m:t>
                          </m:r>
                          <m:sSub>
                            <m:sSubPr>
                              <m:ctrlPr>
                                <a:rPr lang="en-GB" sz="2400" i="1">
                                  <a:solidFill>
                                    <a:schemeClr val="accent2"/>
                                  </a:solidFill>
                                  <a:latin typeface="Cambria Math" panose="02040503050406030204" pitchFamily="18" charset="0"/>
                                </a:rPr>
                              </m:ctrlPr>
                            </m:sSubPr>
                            <m:e>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1</m:t>
                              </m:r>
                            </m:sub>
                          </m:sSub>
                          <m:sSub>
                            <m:sSubPr>
                              <m:ctrlPr>
                                <a:rPr lang="en-GB" sz="2400" i="1">
                                  <a:solidFill>
                                    <a:schemeClr val="accent3">
                                      <a:lumMod val="75000"/>
                                    </a:schemeClr>
                                  </a:solidFill>
                                  <a:latin typeface="Cambria Math" panose="02040503050406030204" pitchFamily="18" charset="0"/>
                                </a:rPr>
                              </m:ctrlPr>
                            </m:sSubPr>
                            <m:e>
                              <m:r>
                                <a:rPr lang="en-GB" sz="2400" i="1">
                                  <a:solidFill>
                                    <a:schemeClr val="accent3">
                                      <a:lumMod val="75000"/>
                                    </a:schemeClr>
                                  </a:solidFill>
                                  <a:latin typeface="Cambria Math" panose="02040503050406030204" pitchFamily="18" charset="0"/>
                                </a:rPr>
                                <m:t>𝑎𝑔𝑒</m:t>
                              </m:r>
                            </m:e>
                            <m:sub>
                              <m:r>
                                <a:rPr lang="en-GB" sz="2400" i="1">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56E0BAA0-F0F9-1625-67D3-8FDFF08BE4DE}"/>
              </a:ext>
            </a:extLst>
          </p:cNvPr>
          <p:cNvPicPr>
            <a:picLocks noChangeAspect="1"/>
          </p:cNvPicPr>
          <p:nvPr/>
        </p:nvPicPr>
        <p:blipFill>
          <a:blip r:embed="rId10"/>
          <a:srcRect/>
          <a:stretch/>
        </p:blipFill>
        <p:spPr>
          <a:xfrm>
            <a:off x="326588" y="2539423"/>
            <a:ext cx="3834781" cy="2381601"/>
          </a:xfrm>
          <a:prstGeom prst="rect">
            <a:avLst/>
          </a:prstGeom>
        </p:spPr>
      </p:pic>
      <p:sp>
        <p:nvSpPr>
          <p:cNvPr id="6" name="Rectangle 5">
            <a:extLst>
              <a:ext uri="{FF2B5EF4-FFF2-40B4-BE49-F238E27FC236}">
                <a16:creationId xmlns:a16="http://schemas.microsoft.com/office/drawing/2014/main" id="{6A2EA4BC-2A5A-EDF6-ADBE-227817F931B7}"/>
              </a:ext>
            </a:extLst>
          </p:cNvPr>
          <p:cNvSpPr/>
          <p:nvPr/>
        </p:nvSpPr>
        <p:spPr>
          <a:xfrm>
            <a:off x="6490011" y="3100038"/>
            <a:ext cx="572428" cy="557561"/>
          </a:xfrm>
          <a:prstGeom prst="rect">
            <a:avLst/>
          </a:prstGeom>
          <a:noFill/>
          <a:ln>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324E5792-C960-F9B1-ADC9-026598688384}"/>
              </a:ext>
            </a:extLst>
          </p:cNvPr>
          <p:cNvCxnSpPr/>
          <p:nvPr/>
        </p:nvCxnSpPr>
        <p:spPr>
          <a:xfrm>
            <a:off x="7880195" y="3999570"/>
            <a:ext cx="54269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8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27</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rPr>
                        <a:t> </a:t>
                      </a:r>
                      <a:endParaRPr kumimoji="0" lang="en-GB" sz="8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0</m:t>
                              </m:r>
                            </m:sub>
                          </m:sSub>
                          <m:r>
                            <a:rPr lang="en-GB" sz="2400" i="1">
                              <a:latin typeface="Cambria Math" panose="02040503050406030204" pitchFamily="18" charset="0"/>
                            </a:rPr>
                            <m:t>1+</m:t>
                          </m:r>
                          <m:sSub>
                            <m:sSubPr>
                              <m:ctrlPr>
                                <a:rPr lang="en-GB" sz="2400" i="1">
                                  <a:solidFill>
                                    <a:schemeClr val="accent2"/>
                                  </a:solidFill>
                                  <a:latin typeface="Cambria Math" panose="02040503050406030204" pitchFamily="18" charset="0"/>
                                </a:rPr>
                              </m:ctrlPr>
                            </m:sSubPr>
                            <m:e>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1</m:t>
                              </m:r>
                            </m:sub>
                          </m:sSub>
                          <m:sSub>
                            <m:sSubPr>
                              <m:ctrlPr>
                                <a:rPr lang="en-GB" sz="2400" i="1">
                                  <a:solidFill>
                                    <a:schemeClr val="accent3">
                                      <a:lumMod val="75000"/>
                                    </a:schemeClr>
                                  </a:solidFill>
                                  <a:latin typeface="Cambria Math" panose="02040503050406030204" pitchFamily="18" charset="0"/>
                                </a:rPr>
                              </m:ctrlPr>
                            </m:sSubPr>
                            <m:e>
                              <m:r>
                                <a:rPr lang="en-GB" sz="2400" i="1">
                                  <a:solidFill>
                                    <a:schemeClr val="accent3">
                                      <a:lumMod val="75000"/>
                                    </a:schemeClr>
                                  </a:solidFill>
                                  <a:latin typeface="Cambria Math" panose="02040503050406030204" pitchFamily="18" charset="0"/>
                                </a:rPr>
                                <m:t>𝑎𝑔𝑒</m:t>
                              </m:r>
                            </m:e>
                            <m:sub>
                              <m:r>
                                <a:rPr lang="en-GB" sz="2400" i="1">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56E0BAA0-F0F9-1625-67D3-8FDFF08BE4DE}"/>
              </a:ext>
            </a:extLst>
          </p:cNvPr>
          <p:cNvPicPr>
            <a:picLocks noChangeAspect="1"/>
          </p:cNvPicPr>
          <p:nvPr/>
        </p:nvPicPr>
        <p:blipFill>
          <a:blip r:embed="rId10"/>
          <a:srcRect/>
          <a:stretch/>
        </p:blipFill>
        <p:spPr>
          <a:xfrm>
            <a:off x="326588" y="2539423"/>
            <a:ext cx="3834781" cy="2381601"/>
          </a:xfrm>
          <a:prstGeom prst="rect">
            <a:avLst/>
          </a:prstGeom>
        </p:spPr>
      </p:pic>
    </p:spTree>
    <p:extLst>
      <p:ext uri="{BB962C8B-B14F-4D97-AF65-F5344CB8AC3E}">
        <p14:creationId xmlns:p14="http://schemas.microsoft.com/office/powerpoint/2010/main" val="408703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28</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rPr>
                        <a:t> </a:t>
                      </a:r>
                      <a:endParaRPr kumimoji="0" lang="en-GB" sz="8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schemeClr val="bg1">
                            <a:lumMod val="75000"/>
                          </a:schemeClr>
                        </a:solidFill>
                        <a:effectLst/>
                        <a:uLnTx/>
                        <a:uFillTx/>
                        <a:latin typeface="Courier New" panose="02070309020205020404" pitchFamily="49" charset="0"/>
                        <a:ea typeface="+mn-ea"/>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0</m:t>
                              </m:r>
                            </m:sub>
                          </m:sSub>
                          <m:r>
                            <a:rPr lang="en-GB" sz="2400" i="1">
                              <a:latin typeface="Cambria Math" panose="02040503050406030204" pitchFamily="18" charset="0"/>
                            </a:rPr>
                            <m:t>1+</m:t>
                          </m:r>
                          <m:sSub>
                            <m:sSubPr>
                              <m:ctrlPr>
                                <a:rPr lang="en-GB" sz="2400" i="1">
                                  <a:solidFill>
                                    <a:schemeClr val="accent2"/>
                                  </a:solidFill>
                                  <a:latin typeface="Cambria Math" panose="02040503050406030204" pitchFamily="18" charset="0"/>
                                </a:rPr>
                              </m:ctrlPr>
                            </m:sSubPr>
                            <m:e>
                              <m:r>
                                <a:rPr lang="en-GB" sz="2400" i="1">
                                  <a:solidFill>
                                    <a:schemeClr val="accent2"/>
                                  </a:solidFill>
                                  <a:latin typeface="Cambria Math" panose="02040503050406030204" pitchFamily="18" charset="0"/>
                                </a:rPr>
                                <m:t>𝛽</m:t>
                              </m:r>
                            </m:e>
                            <m:sub>
                              <m:r>
                                <a:rPr lang="en-GB" sz="2400" i="1">
                                  <a:solidFill>
                                    <a:schemeClr val="accent2"/>
                                  </a:solidFill>
                                  <a:latin typeface="Cambria Math" panose="02040503050406030204" pitchFamily="18" charset="0"/>
                                </a:rPr>
                                <m:t>1</m:t>
                              </m:r>
                            </m:sub>
                          </m:sSub>
                          <m:sSub>
                            <m:sSubPr>
                              <m:ctrlPr>
                                <a:rPr lang="en-GB" sz="2400" i="1">
                                  <a:solidFill>
                                    <a:schemeClr val="accent3">
                                      <a:lumMod val="75000"/>
                                    </a:schemeClr>
                                  </a:solidFill>
                                  <a:latin typeface="Cambria Math" panose="02040503050406030204" pitchFamily="18" charset="0"/>
                                </a:rPr>
                              </m:ctrlPr>
                            </m:sSubPr>
                            <m:e>
                              <m:r>
                                <a:rPr lang="en-GB" sz="2400" i="1">
                                  <a:solidFill>
                                    <a:schemeClr val="accent3">
                                      <a:lumMod val="75000"/>
                                    </a:schemeClr>
                                  </a:solidFill>
                                  <a:latin typeface="Cambria Math" panose="02040503050406030204" pitchFamily="18" charset="0"/>
                                </a:rPr>
                                <m:t>𝑎𝑔𝑒</m:t>
                              </m:r>
                            </m:e>
                            <m:sub>
                              <m:r>
                                <a:rPr lang="en-GB" sz="2400" i="1">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56E0BAA0-F0F9-1625-67D3-8FDFF08BE4DE}"/>
              </a:ext>
            </a:extLst>
          </p:cNvPr>
          <p:cNvPicPr>
            <a:picLocks noChangeAspect="1"/>
          </p:cNvPicPr>
          <p:nvPr/>
        </p:nvPicPr>
        <p:blipFill>
          <a:blip r:embed="rId10"/>
          <a:srcRect/>
          <a:stretch/>
        </p:blipFill>
        <p:spPr>
          <a:xfrm>
            <a:off x="326588" y="2539423"/>
            <a:ext cx="3834781" cy="2381600"/>
          </a:xfrm>
          <a:prstGeom prst="rect">
            <a:avLst/>
          </a:prstGeom>
        </p:spPr>
      </p:pic>
    </p:spTree>
    <p:extLst>
      <p:ext uri="{BB962C8B-B14F-4D97-AF65-F5344CB8AC3E}">
        <p14:creationId xmlns:p14="http://schemas.microsoft.com/office/powerpoint/2010/main" val="18578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29</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i="1">
                                  <a:solidFill>
                                    <a:schemeClr val="bg1">
                                      <a:lumMod val="85000"/>
                                    </a:schemeClr>
                                  </a:solidFill>
                                  <a:latin typeface="Cambria Math" panose="02040503050406030204" pitchFamily="18" charset="0"/>
                                </a:rPr>
                                <m:t>𝛽</m:t>
                              </m:r>
                            </m:e>
                            <m:sub>
                              <m:r>
                                <a:rPr lang="en-GB" sz="2400" i="1">
                                  <a:solidFill>
                                    <a:schemeClr val="bg1">
                                      <a:lumMod val="85000"/>
                                    </a:schemeClr>
                                  </a:solidFill>
                                  <a:latin typeface="Cambria Math" panose="02040503050406030204" pitchFamily="18" charset="0"/>
                                </a:rPr>
                                <m:t>0</m:t>
                              </m:r>
                            </m:sub>
                          </m:sSub>
                          <m:r>
                            <a:rPr lang="en-GB" sz="2400" i="1">
                              <a:solidFill>
                                <a:schemeClr val="bg1">
                                  <a:lumMod val="85000"/>
                                </a:schemeClr>
                              </a:solidFill>
                              <a:latin typeface="Cambria Math" panose="02040503050406030204" pitchFamily="18" charset="0"/>
                            </a:rPr>
                            <m:t>1+</m:t>
                          </m:r>
                          <m:sSub>
                            <m:sSubPr>
                              <m:ctrlPr>
                                <a:rPr lang="en-GB" sz="2400" i="1">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𝛽</m:t>
                              </m:r>
                            </m:e>
                            <m:sub>
                              <m:r>
                                <a:rPr lang="en-GB" sz="2400" i="1">
                                  <a:solidFill>
                                    <a:schemeClr val="bg1">
                                      <a:lumMod val="85000"/>
                                    </a:schemeClr>
                                  </a:solidFill>
                                  <a:latin typeface="Cambria Math" panose="02040503050406030204" pitchFamily="18" charset="0"/>
                                </a:rPr>
                                <m:t>1</m:t>
                              </m:r>
                            </m:sub>
                          </m:sSub>
                          <m:sSub>
                            <m:sSubPr>
                              <m:ctrlPr>
                                <a:rPr lang="en-GB" sz="2400" i="1">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𝑎𝑔𝑒</m:t>
                              </m:r>
                            </m:e>
                            <m:sub>
                              <m:r>
                                <a:rPr lang="en-GB" sz="2400" i="1">
                                  <a:solidFill>
                                    <a:schemeClr val="bg1">
                                      <a:lumMod val="85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44F602-92A7-D9E7-BF8C-4D62A8F8CF7F}"/>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6" name="TextBox 5">
                <a:extLst>
                  <a:ext uri="{FF2B5EF4-FFF2-40B4-BE49-F238E27FC236}">
                    <a16:creationId xmlns:a16="http://schemas.microsoft.com/office/drawing/2014/main" id="{9A44F602-92A7-D9E7-BF8C-4D62A8F8CF7F}"/>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10"/>
                <a:stretch>
                  <a:fillRect l="-1417" r="-1417"/>
                </a:stretch>
              </a:blipFill>
            </p:spPr>
            <p:txBody>
              <a:bodyPr/>
              <a:lstStyle/>
              <a:p>
                <a:r>
                  <a:rPr lang="en-GB">
                    <a:noFill/>
                  </a:rPr>
                  <a:t> </a:t>
                </a:r>
              </a:p>
            </p:txBody>
          </p:sp>
        </mc:Fallback>
      </mc:AlternateContent>
    </p:spTree>
    <p:extLst>
      <p:ext uri="{BB962C8B-B14F-4D97-AF65-F5344CB8AC3E}">
        <p14:creationId xmlns:p14="http://schemas.microsoft.com/office/powerpoint/2010/main" val="277343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green recycle symbol&#10;&#10;Description automatically generated">
            <a:extLst>
              <a:ext uri="{FF2B5EF4-FFF2-40B4-BE49-F238E27FC236}">
                <a16:creationId xmlns:a16="http://schemas.microsoft.com/office/drawing/2014/main" id="{C5DBBEE4-6A34-3811-DE99-543F5A064529}"/>
              </a:ext>
            </a:extLst>
          </p:cNvPr>
          <p:cNvPicPr>
            <a:picLocks noChangeAspect="1"/>
          </p:cNvPicPr>
          <p:nvPr/>
        </p:nvPicPr>
        <p:blipFill>
          <a:blip r:embed="rId8"/>
          <a:stretch>
            <a:fillRect/>
          </a:stretch>
        </p:blipFill>
        <p:spPr>
          <a:xfrm>
            <a:off x="4944745" y="530942"/>
            <a:ext cx="3830894" cy="3830894"/>
          </a:xfrm>
          <a:prstGeom prst="rect">
            <a:avLst/>
          </a:prstGeom>
        </p:spPr>
      </p:pic>
      <p:sp>
        <p:nvSpPr>
          <p:cNvPr id="8" name="Block Arc 7">
            <a:extLst>
              <a:ext uri="{FF2B5EF4-FFF2-40B4-BE49-F238E27FC236}">
                <a16:creationId xmlns:a16="http://schemas.microsoft.com/office/drawing/2014/main" id="{E41CDD91-9D19-81D9-846E-9999963DBA9D}"/>
              </a:ext>
            </a:extLst>
          </p:cNvPr>
          <p:cNvSpPr/>
          <p:nvPr/>
        </p:nvSpPr>
        <p:spPr>
          <a:xfrm>
            <a:off x="-1659195" y="-809491"/>
            <a:ext cx="6688395" cy="6688742"/>
          </a:xfrm>
          <a:prstGeom prst="blockArc">
            <a:avLst>
              <a:gd name="adj1" fmla="val 18900000"/>
              <a:gd name="adj2" fmla="val 2700000"/>
              <a:gd name="adj3" fmla="val 323"/>
            </a:avLst>
          </a:prstGeom>
          <a:solidFill>
            <a:schemeClr val="tx2"/>
          </a:solidFill>
          <a:ln>
            <a:solidFill>
              <a:schemeClr val="tx2"/>
            </a:solidFill>
          </a:ln>
        </p:spPr>
        <p:style>
          <a:lnRef idx="2">
            <a:scrgbClr r="0" g="0" b="0"/>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a:lstStyle/>
          <a:p>
            <a:endParaRPr lang="en-GB"/>
          </a:p>
        </p:txBody>
      </p:sp>
    </p:spTree>
    <p:extLst>
      <p:ext uri="{BB962C8B-B14F-4D97-AF65-F5344CB8AC3E}">
        <p14:creationId xmlns:p14="http://schemas.microsoft.com/office/powerpoint/2010/main" val="6914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30</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i="1">
                                  <a:solidFill>
                                    <a:schemeClr val="bg1">
                                      <a:lumMod val="85000"/>
                                    </a:schemeClr>
                                  </a:solidFill>
                                  <a:latin typeface="Cambria Math" panose="02040503050406030204" pitchFamily="18" charset="0"/>
                                </a:rPr>
                                <m:t>𝛽</m:t>
                              </m:r>
                            </m:e>
                            <m:sub>
                              <m:r>
                                <a:rPr lang="en-GB" sz="2400" i="1">
                                  <a:solidFill>
                                    <a:schemeClr val="bg1">
                                      <a:lumMod val="85000"/>
                                    </a:schemeClr>
                                  </a:solidFill>
                                  <a:latin typeface="Cambria Math" panose="02040503050406030204" pitchFamily="18" charset="0"/>
                                </a:rPr>
                                <m:t>0</m:t>
                              </m:r>
                            </m:sub>
                          </m:sSub>
                          <m:r>
                            <a:rPr lang="en-GB" sz="2400" i="1">
                              <a:solidFill>
                                <a:schemeClr val="bg1">
                                  <a:lumMod val="85000"/>
                                </a:schemeClr>
                              </a:solidFill>
                              <a:latin typeface="Cambria Math" panose="02040503050406030204" pitchFamily="18" charset="0"/>
                            </a:rPr>
                            <m:t>1+</m:t>
                          </m:r>
                          <m:sSub>
                            <m:sSubPr>
                              <m:ctrlPr>
                                <a:rPr lang="en-GB" sz="2400" i="1">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𝛽</m:t>
                              </m:r>
                            </m:e>
                            <m:sub>
                              <m:r>
                                <a:rPr lang="en-GB" sz="2400" i="1">
                                  <a:solidFill>
                                    <a:schemeClr val="bg1">
                                      <a:lumMod val="85000"/>
                                    </a:schemeClr>
                                  </a:solidFill>
                                  <a:latin typeface="Cambria Math" panose="02040503050406030204" pitchFamily="18" charset="0"/>
                                </a:rPr>
                                <m:t>1</m:t>
                              </m:r>
                            </m:sub>
                          </m:sSub>
                          <m:sSub>
                            <m:sSubPr>
                              <m:ctrlPr>
                                <a:rPr lang="en-GB" sz="2400" i="1">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𝑎𝑔𝑒</m:t>
                              </m:r>
                            </m:e>
                            <m:sub>
                              <m:r>
                                <a:rPr lang="en-GB" sz="2400" i="1">
                                  <a:solidFill>
                                    <a:schemeClr val="bg1">
                                      <a:lumMod val="85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44F602-92A7-D9E7-BF8C-4D62A8F8CF7F}"/>
                  </a:ext>
                </a:extLst>
              </p:cNvPr>
              <p:cNvSpPr txBox="1"/>
              <p:nvPr/>
            </p:nvSpPr>
            <p:spPr>
              <a:xfrm>
                <a:off x="215577" y="2504597"/>
                <a:ext cx="3869869" cy="2554545"/>
              </a:xfrm>
              <a:prstGeom prst="rect">
                <a:avLst/>
              </a:prstGeom>
              <a:solidFill>
                <a:srgbClr val="FFFFFF">
                  <a:alpha val="85098"/>
                </a:srgbClr>
              </a:solidFill>
            </p:spPr>
            <p:txBody>
              <a:bodyPr wrap="square">
                <a:spAutoFit/>
              </a:bodyPr>
              <a:lstStyle/>
              <a:p>
                <a:pPr algn="ctr">
                  <a:lnSpc>
                    <a:spcPct val="200000"/>
                  </a:lnSpc>
                  <a:spcBef>
                    <a:spcPts val="1200"/>
                  </a:spcBef>
                  <a:spcAft>
                    <a:spcPts val="1200"/>
                  </a:spcAft>
                </a:pPr>
                <a:r>
                  <a:rPr lang="en-GB" sz="2000" b="1" dirty="0">
                    <a:solidFill>
                      <a:schemeClr val="tx2"/>
                    </a:solidFill>
                  </a:rPr>
                  <a:t>Example</a:t>
                </a:r>
              </a:p>
              <a:p>
                <a:pPr algn="ctr">
                  <a:spcAft>
                    <a:spcPts val="600"/>
                  </a:spcAft>
                </a:pPr>
                <a:r>
                  <a:rPr lang="en-GB" sz="2000" dirty="0"/>
                  <a:t>Children’s body</a:t>
                </a:r>
                <a:r>
                  <a:rPr lang="en-GB" sz="2000" b="1" dirty="0">
                    <a:solidFill>
                      <a:srgbClr val="5E8F3D"/>
                    </a:solidFill>
                  </a:rPr>
                  <a:t> </a:t>
                </a:r>
                <a:r>
                  <a:rPr lang="en-GB" sz="2000" b="1" dirty="0">
                    <a:solidFill>
                      <a:schemeClr val="accent3">
                        <a:lumMod val="75000"/>
                      </a:schemeClr>
                    </a:solidFill>
                  </a:rPr>
                  <a:t>weight</a:t>
                </a:r>
                <a:r>
                  <a:rPr lang="en-GB" sz="2000" b="1" dirty="0">
                    <a:solidFill>
                      <a:srgbClr val="5E8F3D"/>
                    </a:solidFill>
                  </a:rPr>
                  <a:t> </a:t>
                </a:r>
                <a:r>
                  <a:rPr lang="en-GB" sz="2000" dirty="0">
                    <a:solidFill>
                      <a:schemeClr val="tx1"/>
                    </a:solidFill>
                  </a:rPr>
                  <a:t>(</a:t>
                </a:r>
                <a14:m>
                  <m:oMath xmlns:m="http://schemas.openxmlformats.org/officeDocument/2006/math">
                    <m:r>
                      <a:rPr lang="en-GB" sz="2000" b="1" i="1" smtClean="0">
                        <a:solidFill>
                          <a:schemeClr val="accent3">
                            <a:lumMod val="75000"/>
                          </a:schemeClr>
                        </a:solidFill>
                        <a:latin typeface="Cambria Math" panose="02040503050406030204" pitchFamily="18" charset="0"/>
                      </a:rPr>
                      <m:t>𝒚</m:t>
                    </m:r>
                  </m:oMath>
                </a14:m>
                <a:r>
                  <a:rPr lang="en-GB" sz="2000" dirty="0">
                    <a:solidFill>
                      <a:schemeClr val="tx1"/>
                    </a:solidFill>
                  </a:rPr>
                  <a:t>)</a:t>
                </a:r>
                <a:r>
                  <a:rPr lang="en-GB" sz="2000" b="1" dirty="0">
                    <a:solidFill>
                      <a:schemeClr val="tx1"/>
                    </a:solidFill>
                  </a:rPr>
                  <a:t> </a:t>
                </a:r>
                <a:r>
                  <a:rPr lang="en-GB" sz="2000" dirty="0">
                    <a:solidFill>
                      <a:schemeClr val="tx1"/>
                    </a:solidFill>
                  </a:rPr>
                  <a:t>(in kg.) </a:t>
                </a:r>
                <a:r>
                  <a:rPr lang="en-GB" sz="2000" b="1" dirty="0">
                    <a:solidFill>
                      <a:srgbClr val="FFC000"/>
                    </a:solidFill>
                  </a:rPr>
                  <a:t>as a function of </a:t>
                </a:r>
                <a:r>
                  <a:rPr lang="en-GB" sz="2000" b="1" dirty="0">
                    <a:solidFill>
                      <a:schemeClr val="accent3">
                        <a:lumMod val="75000"/>
                      </a:schemeClr>
                    </a:solidFill>
                  </a:rPr>
                  <a:t>age</a:t>
                </a:r>
                <a:r>
                  <a:rPr lang="en-GB" sz="2000" b="1" dirty="0">
                    <a:solidFill>
                      <a:schemeClr val="tx1"/>
                    </a:solidFill>
                  </a:rPr>
                  <a:t> </a:t>
                </a:r>
                <a:r>
                  <a:rPr lang="en-GB" sz="2000" dirty="0"/>
                  <a:t>(</a:t>
                </a:r>
                <a14:m>
                  <m:oMath xmlns:m="http://schemas.openxmlformats.org/officeDocument/2006/math">
                    <m:r>
                      <a:rPr lang="en-GB" sz="2000" b="1" i="1" smtClean="0">
                        <a:solidFill>
                          <a:schemeClr val="accent3">
                            <a:lumMod val="75000"/>
                          </a:schemeClr>
                        </a:solidFill>
                        <a:latin typeface="Cambria Math" panose="02040503050406030204" pitchFamily="18" charset="0"/>
                      </a:rPr>
                      <m:t>𝒙</m:t>
                    </m:r>
                  </m:oMath>
                </a14:m>
                <a:r>
                  <a:rPr lang="en-GB" sz="2000" dirty="0"/>
                  <a:t>) </a:t>
                </a:r>
                <a:r>
                  <a:rPr lang="en-GB" sz="2000" dirty="0">
                    <a:solidFill>
                      <a:schemeClr val="tx1"/>
                    </a:solidFill>
                  </a:rPr>
                  <a:t>(in months)</a:t>
                </a:r>
              </a:p>
              <a:p>
                <a:pPr algn="ctr">
                  <a:spcAft>
                    <a:spcPts val="600"/>
                  </a:spcAft>
                </a:pPr>
                <a:r>
                  <a:rPr lang="en-GB" sz="2000" dirty="0"/>
                  <a:t>Data = </a:t>
                </a:r>
                <a:r>
                  <a:rPr lang="en-GB" sz="2000" b="1" dirty="0">
                    <a:solidFill>
                      <a:schemeClr val="accent3">
                        <a:lumMod val="75000"/>
                      </a:schemeClr>
                    </a:solidFill>
                  </a:rPr>
                  <a:t>100</a:t>
                </a:r>
                <a:r>
                  <a:rPr lang="en-GB" sz="2000" b="1" dirty="0"/>
                  <a:t> (</a:t>
                </a:r>
                <a:r>
                  <a:rPr lang="en-GB" sz="2000" b="1" dirty="0">
                    <a:solidFill>
                      <a:schemeClr val="accent3">
                        <a:lumMod val="75000"/>
                      </a:schemeClr>
                    </a:solidFill>
                  </a:rPr>
                  <a:t>n</a:t>
                </a:r>
                <a:r>
                  <a:rPr lang="en-GB" sz="2000" b="1" dirty="0"/>
                  <a:t>) </a:t>
                </a:r>
                <a:r>
                  <a:rPr lang="en-GB" sz="2000" dirty="0"/>
                  <a:t>male children aged 0-36 months</a:t>
                </a:r>
              </a:p>
              <a:p>
                <a:pPr algn="ctr">
                  <a:spcAft>
                    <a:spcPts val="600"/>
                  </a:spcAft>
                </a:pPr>
                <a:endParaRPr lang="en-GB" sz="2000" dirty="0"/>
              </a:p>
            </p:txBody>
          </p:sp>
        </mc:Choice>
        <mc:Fallback xmlns="">
          <p:sp>
            <p:nvSpPr>
              <p:cNvPr id="6" name="TextBox 5">
                <a:extLst>
                  <a:ext uri="{FF2B5EF4-FFF2-40B4-BE49-F238E27FC236}">
                    <a16:creationId xmlns:a16="http://schemas.microsoft.com/office/drawing/2014/main" id="{9A44F602-92A7-D9E7-BF8C-4D62A8F8CF7F}"/>
                  </a:ext>
                </a:extLst>
              </p:cNvPr>
              <p:cNvSpPr txBox="1">
                <a:spLocks noRot="1" noChangeAspect="1" noMove="1" noResize="1" noEditPoints="1" noAdjustHandles="1" noChangeArrowheads="1" noChangeShapeType="1" noTextEdit="1"/>
              </p:cNvSpPr>
              <p:nvPr/>
            </p:nvSpPr>
            <p:spPr>
              <a:xfrm>
                <a:off x="215577" y="2504597"/>
                <a:ext cx="3869869" cy="2554545"/>
              </a:xfrm>
              <a:prstGeom prst="rect">
                <a:avLst/>
              </a:prstGeom>
              <a:blipFill>
                <a:blip r:embed="rId10"/>
                <a:stretch>
                  <a:fillRect l="-1417" r="-1417"/>
                </a:stretch>
              </a:blipFill>
            </p:spPr>
            <p:txBody>
              <a:bodyPr/>
              <a:lstStyle/>
              <a:p>
                <a:r>
                  <a:rPr lang="en-GB">
                    <a:noFill/>
                  </a:rPr>
                  <a:t> </a:t>
                </a:r>
              </a:p>
            </p:txBody>
          </p:sp>
        </mc:Fallback>
      </mc:AlternateContent>
    </p:spTree>
    <p:extLst>
      <p:ext uri="{BB962C8B-B14F-4D97-AF65-F5344CB8AC3E}">
        <p14:creationId xmlns:p14="http://schemas.microsoft.com/office/powerpoint/2010/main" val="97288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31</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algn="l"/>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i="1" smtClean="0">
                                  <a:solidFill>
                                    <a:schemeClr val="accent2"/>
                                  </a:solidFill>
                                  <a:latin typeface="Cambria Math" panose="02040503050406030204" pitchFamily="18" charset="0"/>
                                </a:rPr>
                                <m:t>𝛽</m:t>
                              </m:r>
                            </m:e>
                            <m:sub>
                              <m:r>
                                <a:rPr lang="en-GB" sz="2400" i="1" smtClean="0">
                                  <a:solidFill>
                                    <a:schemeClr val="accent2"/>
                                  </a:solidFill>
                                  <a:latin typeface="Cambria Math" panose="02040503050406030204" pitchFamily="18" charset="0"/>
                                </a:rPr>
                                <m:t>0</m:t>
                              </m:r>
                            </m:sub>
                          </m:sSub>
                          <m:r>
                            <a:rPr lang="en-GB" sz="2400" i="1">
                              <a:solidFill>
                                <a:schemeClr val="bg1">
                                  <a:lumMod val="85000"/>
                                </a:schemeClr>
                              </a:solidFill>
                              <a:latin typeface="Cambria Math" panose="02040503050406030204" pitchFamily="18" charset="0"/>
                            </a:rPr>
                            <m:t>1+</m:t>
                          </m:r>
                          <m:sSub>
                            <m:sSubPr>
                              <m:ctrlPr>
                                <a:rPr lang="en-GB" sz="2400" i="1">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𝛽</m:t>
                              </m:r>
                            </m:e>
                            <m:sub>
                              <m:r>
                                <a:rPr lang="en-GB" sz="2400" i="1">
                                  <a:solidFill>
                                    <a:schemeClr val="bg1">
                                      <a:lumMod val="85000"/>
                                    </a:schemeClr>
                                  </a:solidFill>
                                  <a:latin typeface="Cambria Math" panose="02040503050406030204" pitchFamily="18" charset="0"/>
                                </a:rPr>
                                <m:t>1</m:t>
                              </m:r>
                            </m:sub>
                          </m:sSub>
                          <m:sSub>
                            <m:sSubPr>
                              <m:ctrlPr>
                                <a:rPr lang="en-GB" sz="2400" i="1">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𝑎𝑔𝑒</m:t>
                              </m:r>
                            </m:e>
                            <m:sub>
                              <m:r>
                                <a:rPr lang="en-GB" sz="2400" i="1">
                                  <a:solidFill>
                                    <a:schemeClr val="bg1">
                                      <a:lumMod val="85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9DCADFDE-9640-F861-C3FB-E0A0B2DA3174}"/>
              </a:ext>
            </a:extLst>
          </p:cNvPr>
          <p:cNvPicPr>
            <a:picLocks noChangeAspect="1"/>
          </p:cNvPicPr>
          <p:nvPr/>
        </p:nvPicPr>
        <p:blipFill>
          <a:blip r:embed="rId10"/>
          <a:srcRect/>
          <a:stretch/>
        </p:blipFill>
        <p:spPr>
          <a:xfrm>
            <a:off x="326588" y="2539423"/>
            <a:ext cx="3834781" cy="2381600"/>
          </a:xfrm>
          <a:prstGeom prst="rect">
            <a:avLst/>
          </a:prstGeom>
        </p:spPr>
      </p:pic>
    </p:spTree>
    <p:extLst>
      <p:ext uri="{BB962C8B-B14F-4D97-AF65-F5344CB8AC3E}">
        <p14:creationId xmlns:p14="http://schemas.microsoft.com/office/powerpoint/2010/main" val="57192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32</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68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31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algn="l"/>
                      <a:endParaRPr lang="en-GB"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smtClean="0">
                                  <a:solidFill>
                                    <a:schemeClr val="accent1"/>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i="1">
                                  <a:solidFill>
                                    <a:schemeClr val="bg1">
                                      <a:lumMod val="85000"/>
                                    </a:schemeClr>
                                  </a:solidFill>
                                  <a:latin typeface="Cambria Math" panose="02040503050406030204" pitchFamily="18" charset="0"/>
                                </a:rPr>
                                <m:t>𝛽</m:t>
                              </m:r>
                            </m:e>
                            <m:sub>
                              <m:r>
                                <a:rPr lang="en-GB" sz="2400" i="1">
                                  <a:solidFill>
                                    <a:schemeClr val="bg1">
                                      <a:lumMod val="85000"/>
                                    </a:schemeClr>
                                  </a:solidFill>
                                  <a:latin typeface="Cambria Math" panose="02040503050406030204" pitchFamily="18" charset="0"/>
                                </a:rPr>
                                <m:t>0</m:t>
                              </m:r>
                            </m:sub>
                          </m:sSub>
                          <m:r>
                            <a:rPr lang="en-GB" sz="2400" i="1">
                              <a:solidFill>
                                <a:schemeClr val="bg1">
                                  <a:lumMod val="85000"/>
                                </a:schemeClr>
                              </a:solidFill>
                              <a:latin typeface="Cambria Math" panose="02040503050406030204" pitchFamily="18" charset="0"/>
                            </a:rPr>
                            <m:t>1+</m:t>
                          </m:r>
                          <m:sSub>
                            <m:sSubPr>
                              <m:ctrlPr>
                                <a:rPr lang="en-GB" sz="2400" i="1">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𝛽</m:t>
                              </m:r>
                            </m:e>
                            <m:sub>
                              <m:r>
                                <a:rPr lang="en-GB" sz="2400" i="1">
                                  <a:solidFill>
                                    <a:schemeClr val="bg1">
                                      <a:lumMod val="85000"/>
                                    </a:schemeClr>
                                  </a:solidFill>
                                  <a:latin typeface="Cambria Math" panose="02040503050406030204" pitchFamily="18" charset="0"/>
                                </a:rPr>
                                <m:t>1</m:t>
                              </m:r>
                            </m:sub>
                          </m:sSub>
                          <m:sSub>
                            <m:sSubPr>
                              <m:ctrlPr>
                                <a:rPr lang="en-GB" sz="2400" i="1">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𝑎𝑔𝑒</m:t>
                              </m:r>
                            </m:e>
                            <m:sub>
                              <m:r>
                                <a:rPr lang="en-GB" sz="2400" i="1">
                                  <a:solidFill>
                                    <a:schemeClr val="bg1">
                                      <a:lumMod val="85000"/>
                                    </a:schemeClr>
                                  </a:solidFill>
                                  <a:latin typeface="Cambria Math" panose="02040503050406030204" pitchFamily="18" charset="0"/>
                                </a:rPr>
                                <m:t>𝑛</m:t>
                              </m:r>
                            </m:sub>
                          </m:sSub>
                          <m:r>
                            <a:rPr lang="en-GB" sz="2400" i="1" smtClean="0">
                              <a:solidFill>
                                <a:schemeClr val="bg1">
                                  <a:lumMod val="85000"/>
                                </a:schemeClr>
                              </a:solidFill>
                              <a:latin typeface="Cambria Math" panose="02040503050406030204" pitchFamily="18" charset="0"/>
                            </a:rPr>
                            <m:t>,</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9DCADFDE-9640-F861-C3FB-E0A0B2DA3174}"/>
              </a:ext>
            </a:extLst>
          </p:cNvPr>
          <p:cNvPicPr>
            <a:picLocks noChangeAspect="1"/>
          </p:cNvPicPr>
          <p:nvPr/>
        </p:nvPicPr>
        <p:blipFill>
          <a:blip r:embed="rId10"/>
          <a:srcRect/>
          <a:stretch/>
        </p:blipFill>
        <p:spPr>
          <a:xfrm>
            <a:off x="326589" y="2539423"/>
            <a:ext cx="3834779" cy="2381600"/>
          </a:xfrm>
          <a:prstGeom prst="rect">
            <a:avLst/>
          </a:prstGeom>
        </p:spPr>
      </p:pic>
    </p:spTree>
    <p:extLst>
      <p:ext uri="{BB962C8B-B14F-4D97-AF65-F5344CB8AC3E}">
        <p14:creationId xmlns:p14="http://schemas.microsoft.com/office/powerpoint/2010/main" val="6485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33</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5214">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0786">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rnorm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smtClean="0">
                                  <a:solidFill>
                                    <a:schemeClr val="accent1"/>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𝑎𝑔𝑒</m:t>
                              </m:r>
                            </m:e>
                            <m:sub>
                              <m:r>
                                <a:rPr lang="en-GB" sz="2400" b="0" i="1" smtClean="0">
                                  <a:solidFill>
                                    <a:schemeClr val="bg1">
                                      <a:lumMod val="85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825CBC76-ECE0-EC98-B301-64DF1D12CA7F}"/>
              </a:ext>
            </a:extLst>
          </p:cNvPr>
          <p:cNvCxnSpPr>
            <a:cxnSpLocks/>
          </p:cNvCxnSpPr>
          <p:nvPr/>
        </p:nvCxnSpPr>
        <p:spPr>
          <a:xfrm flipH="1" flipV="1">
            <a:off x="5776332" y="2884449"/>
            <a:ext cx="111512" cy="1052823"/>
          </a:xfrm>
          <a:prstGeom prst="straightConnector1">
            <a:avLst/>
          </a:prstGeom>
          <a:ln w="12700">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4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34</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31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3524">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2476">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rnorm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Number of distinct values: </a:t>
                      </a:r>
                      <a:r>
                        <a:rPr kumimoji="0" lang="en-GB" sz="1000" b="1"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100</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Summary:</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Min.   1st Qu.  Median   Mean   3rd Qu.  Max. </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2.334  5.594    8.426    8.595  11.350   15.031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5B29B-C957-AE2D-4907-ACEAEDBFC49A}"/>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𝑎𝑔𝑒</m:t>
                              </m:r>
                            </m:e>
                            <m:sub>
                              <m:r>
                                <a:rPr lang="en-GB" sz="2400" b="1" i="1" smtClean="0">
                                  <a:solidFill>
                                    <a:schemeClr val="bg1">
                                      <a:lumMod val="85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9265B29B-C957-AE2D-4907-ACEAEDBFC49A}"/>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10"/>
                <a:stretch>
                  <a:fillRect l="-3368" b="-35000"/>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F2A2B31-DDA6-F267-C3B4-17CCCDD76455}"/>
              </a:ext>
            </a:extLst>
          </p:cNvPr>
          <p:cNvPicPr>
            <a:picLocks noChangeAspect="1"/>
          </p:cNvPicPr>
          <p:nvPr/>
        </p:nvPicPr>
        <p:blipFill>
          <a:blip r:embed="rId11"/>
          <a:srcRect/>
          <a:stretch/>
        </p:blipFill>
        <p:spPr>
          <a:xfrm>
            <a:off x="326588" y="2539423"/>
            <a:ext cx="3834782" cy="2381601"/>
          </a:xfrm>
          <a:prstGeom prst="rect">
            <a:avLst/>
          </a:prstGeom>
        </p:spPr>
      </p:pic>
      <p:sp>
        <p:nvSpPr>
          <p:cNvPr id="6" name="Rectangle 5">
            <a:extLst>
              <a:ext uri="{FF2B5EF4-FFF2-40B4-BE49-F238E27FC236}">
                <a16:creationId xmlns:a16="http://schemas.microsoft.com/office/drawing/2014/main" id="{2C7819E4-D664-5D3F-FD30-2B1A64D084DC}"/>
              </a:ext>
            </a:extLst>
          </p:cNvPr>
          <p:cNvSpPr/>
          <p:nvPr/>
        </p:nvSpPr>
        <p:spPr>
          <a:xfrm>
            <a:off x="6690732" y="3010816"/>
            <a:ext cx="394009" cy="166007"/>
          </a:xfrm>
          <a:prstGeom prst="rect">
            <a:avLst/>
          </a:prstGeom>
          <a:noFill/>
          <a:ln w="12700">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179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35</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31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3524">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2476">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rnorm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Number of distinct values: 100</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Summary:</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Min.   1st Qu.  Median   </a:t>
                      </a:r>
                      <a:r>
                        <a:rPr kumimoji="0" lang="en-GB" sz="1000" b="1"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Mean</a:t>
                      </a: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3rd Qu.  Max. </a:t>
                      </a:r>
                    </a:p>
                    <a:p>
                      <a:pPr marL="177800" marR="0" lvl="0" indent="0" algn="l" defTabSz="457200" rtl="0" eaLnBrk="1" fontAlgn="auto" latinLnBrk="0" hangingPunct="1">
                        <a:lnSpc>
                          <a:spcPct val="100000"/>
                        </a:lnSpc>
                        <a:spcBef>
                          <a:spcPts val="100"/>
                        </a:spcBef>
                        <a:spcAft>
                          <a:spcPts val="0"/>
                        </a:spcAft>
                        <a:buClrTx/>
                        <a:buSzTx/>
                        <a:buFontTx/>
                        <a:buNone/>
                        <a:tabLst/>
                        <a:defRPr/>
                      </a:pP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2.334  5.594    8.426    </a:t>
                      </a:r>
                      <a:r>
                        <a:rPr kumimoji="0" lang="en-GB" sz="1000" b="1"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8.595</a:t>
                      </a:r>
                      <a:r>
                        <a:rPr kumimoji="0" lang="en-GB" sz="1000" b="0" i="0" u="none" strike="noStrike" kern="120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11.350   15.031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5B29B-C957-AE2D-4907-ACEAEDBFC49A}"/>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𝑎𝑔𝑒</m:t>
                              </m:r>
                            </m:e>
                            <m:sub>
                              <m:r>
                                <a:rPr lang="en-GB" sz="2400" b="1" i="1" smtClean="0">
                                  <a:solidFill>
                                    <a:schemeClr val="bg1">
                                      <a:lumMod val="85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9265B29B-C957-AE2D-4907-ACEAEDBFC49A}"/>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368" b="-35000"/>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F2A2B31-DDA6-F267-C3B4-17CCCDD76455}"/>
              </a:ext>
            </a:extLst>
          </p:cNvPr>
          <p:cNvPicPr>
            <a:picLocks noChangeAspect="1"/>
          </p:cNvPicPr>
          <p:nvPr/>
        </p:nvPicPr>
        <p:blipFill>
          <a:blip r:embed="rId10"/>
          <a:srcRect/>
          <a:stretch/>
        </p:blipFill>
        <p:spPr>
          <a:xfrm>
            <a:off x="326588" y="2539423"/>
            <a:ext cx="3834782" cy="2381601"/>
          </a:xfrm>
          <a:prstGeom prst="rect">
            <a:avLst/>
          </a:prstGeom>
        </p:spPr>
      </p:pic>
      <p:sp>
        <p:nvSpPr>
          <p:cNvPr id="4" name="Rectangle 3">
            <a:extLst>
              <a:ext uri="{FF2B5EF4-FFF2-40B4-BE49-F238E27FC236}">
                <a16:creationId xmlns:a16="http://schemas.microsoft.com/office/drawing/2014/main" id="{CB6D74A9-04E4-0B7A-28B1-B516B1680D16}"/>
              </a:ext>
            </a:extLst>
          </p:cNvPr>
          <p:cNvSpPr/>
          <p:nvPr/>
        </p:nvSpPr>
        <p:spPr>
          <a:xfrm>
            <a:off x="6630984" y="3233726"/>
            <a:ext cx="572428" cy="557561"/>
          </a:xfrm>
          <a:prstGeom prst="rect">
            <a:avLst/>
          </a:prstGeom>
          <a:noFill/>
          <a:ln w="12700">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1134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36</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31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3524">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2476">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rnorm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5B29B-C957-AE2D-4907-ACEAEDBFC49A}"/>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9265B29B-C957-AE2D-4907-ACEAEDBFC49A}"/>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368" b="-35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6B29E2DE-0814-89FB-0F19-33DB05BF7EF3}"/>
              </a:ext>
            </a:extLst>
          </p:cNvPr>
          <p:cNvPicPr>
            <a:picLocks noChangeAspect="1"/>
          </p:cNvPicPr>
          <p:nvPr/>
        </p:nvPicPr>
        <p:blipFill>
          <a:blip r:embed="rId10"/>
          <a:srcRect/>
          <a:stretch/>
        </p:blipFill>
        <p:spPr>
          <a:xfrm>
            <a:off x="326588" y="2539423"/>
            <a:ext cx="3834782" cy="2381602"/>
          </a:xfrm>
          <a:prstGeom prst="rect">
            <a:avLst/>
          </a:prstGeom>
        </p:spPr>
      </p:pic>
    </p:spTree>
    <p:extLst>
      <p:ext uri="{BB962C8B-B14F-4D97-AF65-F5344CB8AC3E}">
        <p14:creationId xmlns:p14="http://schemas.microsoft.com/office/powerpoint/2010/main" val="256281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37</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31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3524">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2476">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rnorm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5B29B-C957-AE2D-4907-ACEAEDBFC49A}"/>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1" i="1" smtClean="0">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𝒩</m:t>
                      </m:r>
                      <m:d>
                        <m:dPr>
                          <m:ctrlPr>
                            <a:rPr lang="en-GB" sz="2400" i="1" smtClean="0">
                              <a:solidFill>
                                <a:schemeClr val="bg1">
                                  <a:lumMod val="85000"/>
                                </a:schemeClr>
                              </a:solidFill>
                              <a:latin typeface="Cambria Math" panose="02040503050406030204" pitchFamily="18" charset="0"/>
                            </a:rPr>
                          </m:ctrlPr>
                        </m:dPr>
                        <m:e>
                          <m:sSub>
                            <m:sSubPr>
                              <m:ctrlPr>
                                <a:rPr lang="en-GB" sz="2400" i="1" smtClean="0">
                                  <a:solidFill>
                                    <a:schemeClr val="bg1">
                                      <a:lumMod val="85000"/>
                                    </a:schemeClr>
                                  </a:solidFill>
                                  <a:latin typeface="Cambria Math" panose="02040503050406030204" pitchFamily="18" charset="0"/>
                                </a:rPr>
                              </m:ctrlPr>
                            </m:sSubPr>
                            <m:e>
                              <m:r>
                                <a:rPr lang="en-GB" sz="2400" i="1">
                                  <a:solidFill>
                                    <a:schemeClr val="bg1">
                                      <a:lumMod val="85000"/>
                                    </a:schemeClr>
                                  </a:solidFill>
                                  <a:latin typeface="Cambria Math" panose="02040503050406030204" pitchFamily="18" charset="0"/>
                                </a:rPr>
                                <m:t>𝜇</m:t>
                              </m:r>
                              <m:r>
                                <a:rPr lang="en-GB" sz="2400" i="1">
                                  <a:solidFill>
                                    <a:schemeClr val="bg1">
                                      <a:lumMod val="85000"/>
                                    </a:schemeClr>
                                  </a:solidFill>
                                  <a:latin typeface="Cambria Math" panose="02040503050406030204" pitchFamily="18" charset="0"/>
                                </a:rPr>
                                <m:t>=</m:t>
                              </m:r>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0</m:t>
                              </m:r>
                            </m:sub>
                          </m:sSub>
                          <m:r>
                            <a:rPr lang="en-GB" sz="2400" b="0" i="1" smtClean="0">
                              <a:solidFill>
                                <a:schemeClr val="bg1">
                                  <a:lumMod val="85000"/>
                                </a:schemeClr>
                              </a:solidFill>
                              <a:latin typeface="Cambria Math" panose="02040503050406030204" pitchFamily="18" charset="0"/>
                            </a:rPr>
                            <m:t>1+</m:t>
                          </m:r>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bg1">
                                      <a:lumMod val="85000"/>
                                    </a:schemeClr>
                                  </a:solidFill>
                                  <a:latin typeface="Cambria Math" panose="02040503050406030204" pitchFamily="18" charset="0"/>
                                </a:rPr>
                                <m:t>𝛽</m:t>
                              </m:r>
                            </m:e>
                            <m:sub>
                              <m:r>
                                <a:rPr lang="en-GB" sz="2400" b="0" i="1" smtClean="0">
                                  <a:solidFill>
                                    <a:schemeClr val="bg1">
                                      <a:lumMod val="85000"/>
                                    </a:schemeClr>
                                  </a:solidFill>
                                  <a:latin typeface="Cambria Math" panose="02040503050406030204" pitchFamily="18" charset="0"/>
                                </a:rPr>
                                <m:t>1</m:t>
                              </m:r>
                            </m:sub>
                          </m:sSub>
                          <m:sSub>
                            <m:sSubPr>
                              <m:ctrlPr>
                                <a:rPr lang="en-GB" sz="2400" i="1" smtClean="0">
                                  <a:solidFill>
                                    <a:schemeClr val="bg1">
                                      <a:lumMod val="8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1" i="1" smtClean="0">
                                  <a:solidFill>
                                    <a:schemeClr val="accent3">
                                      <a:lumMod val="60000"/>
                                      <a:lumOff val="40000"/>
                                    </a:schemeClr>
                                  </a:solidFill>
                                  <a:latin typeface="Cambria Math" panose="02040503050406030204" pitchFamily="18" charset="0"/>
                                </a:rPr>
                                <m:t>𝒏</m:t>
                              </m:r>
                            </m:sub>
                          </m:sSub>
                          <m:r>
                            <a:rPr lang="en-GB" sz="2400" b="0" i="1" smtClean="0">
                              <a:solidFill>
                                <a:schemeClr val="bg1">
                                  <a:lumMod val="85000"/>
                                </a:schemeClr>
                              </a:solidFill>
                              <a:latin typeface="Cambria Math" panose="02040503050406030204" pitchFamily="18" charset="0"/>
                            </a:rPr>
                            <m:t>, </m:t>
                          </m:r>
                          <m:r>
                            <a:rPr lang="en-GB" sz="2400" b="0" i="1" smtClean="0">
                              <a:solidFill>
                                <a:schemeClr val="bg1">
                                  <a:lumMod val="85000"/>
                                </a:schemeClr>
                              </a:solidFill>
                              <a:latin typeface="Cambria Math" panose="02040503050406030204" pitchFamily="18" charset="0"/>
                            </a:rPr>
                            <m:t>𝜎</m:t>
                          </m:r>
                        </m:e>
                      </m:d>
                    </m:oMath>
                  </m:oMathPara>
                </a14:m>
                <a:endParaRPr lang="en-GB" sz="1600"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9265B29B-C957-AE2D-4907-ACEAEDBFC49A}"/>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368" b="-35000"/>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9E46B18F-575E-A1FA-2AB0-B8471DD80EF6}"/>
              </a:ext>
            </a:extLst>
          </p:cNvPr>
          <p:cNvPicPr>
            <a:picLocks noChangeAspect="1"/>
          </p:cNvPicPr>
          <p:nvPr/>
        </p:nvPicPr>
        <p:blipFill>
          <a:blip r:embed="rId10"/>
          <a:srcRect/>
          <a:stretch/>
        </p:blipFill>
        <p:spPr>
          <a:xfrm>
            <a:off x="326588" y="2539423"/>
            <a:ext cx="3834782" cy="2381601"/>
          </a:xfrm>
          <a:prstGeom prst="rect">
            <a:avLst/>
          </a:prstGeom>
        </p:spPr>
      </p:pic>
    </p:spTree>
    <p:extLst>
      <p:ext uri="{BB962C8B-B14F-4D97-AF65-F5344CB8AC3E}">
        <p14:creationId xmlns:p14="http://schemas.microsoft.com/office/powerpoint/2010/main" val="272565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38</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31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3524">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2476">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rnorm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lm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 + </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p:pic>
        <p:nvPicPr>
          <p:cNvPr id="10" name="Picture 9">
            <a:extLst>
              <a:ext uri="{FF2B5EF4-FFF2-40B4-BE49-F238E27FC236}">
                <a16:creationId xmlns:a16="http://schemas.microsoft.com/office/drawing/2014/main" id="{EC6F6F36-279F-A02E-A10B-B7F175214140}"/>
              </a:ext>
            </a:extLst>
          </p:cNvPr>
          <p:cNvPicPr>
            <a:picLocks noChangeAspect="1"/>
          </p:cNvPicPr>
          <p:nvPr/>
        </p:nvPicPr>
        <p:blipFill>
          <a:blip r:embed="rId9"/>
          <a:srcRect/>
          <a:stretch/>
        </p:blipFill>
        <p:spPr>
          <a:xfrm>
            <a:off x="326588" y="2539423"/>
            <a:ext cx="3834782" cy="238160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2C8F89E-DD27-3630-9B24-191A73A91645}"/>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latin typeface="Cambria Math" panose="02040503050406030204" pitchFamily="18" charset="0"/>
                            </a:rPr>
                            <m:t>1+</m:t>
                          </m:r>
                          <m:sSub>
                            <m:sSubPr>
                              <m:ctrlPr>
                                <a:rPr lang="en-GB" sz="2400" i="1" smtClean="0">
                                  <a:solidFill>
                                    <a:schemeClr val="accent2"/>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4" name="TextBox 3">
                <a:extLst>
                  <a:ext uri="{FF2B5EF4-FFF2-40B4-BE49-F238E27FC236}">
                    <a16:creationId xmlns:a16="http://schemas.microsoft.com/office/drawing/2014/main" id="{42C8F89E-DD27-3630-9B24-191A73A91645}"/>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10"/>
                <a:stretch>
                  <a:fillRect l="-3497" b="-35000"/>
                </a:stretch>
              </a:blipFill>
            </p:spPr>
            <p:txBody>
              <a:bodyPr/>
              <a:lstStyle/>
              <a:p>
                <a:r>
                  <a:rPr lang="en-GB">
                    <a:noFill/>
                  </a:rPr>
                  <a:t> </a:t>
                </a:r>
              </a:p>
            </p:txBody>
          </p:sp>
        </mc:Fallback>
      </mc:AlternateContent>
    </p:spTree>
    <p:extLst>
      <p:ext uri="{BB962C8B-B14F-4D97-AF65-F5344CB8AC3E}">
        <p14:creationId xmlns:p14="http://schemas.microsoft.com/office/powerpoint/2010/main" val="352615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39</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64000"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64000">
                  <a:extLst>
                    <a:ext uri="{9D8B030D-6E8A-4147-A177-3AD203B41FA5}">
                      <a16:colId xmlns:a16="http://schemas.microsoft.com/office/drawing/2014/main" val="3581780188"/>
                    </a:ext>
                  </a:extLst>
                </a:gridCol>
              </a:tblGrid>
              <a:tr h="244556">
                <a:tc>
                  <a:txBody>
                    <a:bodyPr/>
                    <a:lstStyle/>
                    <a:p>
                      <a:endParaRPr lang="en-GB"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444">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rnorm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lm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 + </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|&gt; coefficients()   </a:t>
                      </a:r>
                    </a:p>
                    <a:p>
                      <a:pPr marL="0" marR="0" lvl="0" indent="0" algn="l" defTabSz="457200" rtl="0" eaLnBrk="1" fontAlgn="auto" latinLnBrk="0" hangingPunct="1">
                        <a:lnSpc>
                          <a:spcPct val="100000"/>
                        </a:lnSpc>
                        <a:spcBef>
                          <a:spcPts val="10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(Intercept)   age </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3.305786    0.308748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latin typeface="Cambria Math" panose="02040503050406030204" pitchFamily="18" charset="0"/>
                            </a:rPr>
                            <m:t>1+</m:t>
                          </m:r>
                          <m:sSub>
                            <m:sSubPr>
                              <m:ctrlPr>
                                <a:rPr lang="en-GB" sz="2400" i="1" smtClean="0">
                                  <a:solidFill>
                                    <a:schemeClr val="accent2"/>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1246AFC7-0AB6-9E52-5D25-72BE109B10F1}"/>
              </a:ext>
            </a:extLst>
          </p:cNvPr>
          <p:cNvPicPr>
            <a:picLocks noChangeAspect="1"/>
          </p:cNvPicPr>
          <p:nvPr/>
        </p:nvPicPr>
        <p:blipFill>
          <a:blip r:embed="rId10"/>
          <a:srcRect/>
          <a:stretch/>
        </p:blipFill>
        <p:spPr>
          <a:xfrm>
            <a:off x="326587" y="2539423"/>
            <a:ext cx="3834784" cy="2381602"/>
          </a:xfrm>
          <a:prstGeom prst="rect">
            <a:avLst/>
          </a:prstGeom>
        </p:spPr>
      </p:pic>
    </p:spTree>
    <p:extLst>
      <p:ext uri="{BB962C8B-B14F-4D97-AF65-F5344CB8AC3E}">
        <p14:creationId xmlns:p14="http://schemas.microsoft.com/office/powerpoint/2010/main" val="9111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4</a:t>
            </a:fld>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BA14AC8-E6E7-D39E-880D-BFB1CFB5F0E8}"/>
                  </a:ext>
                </a:extLst>
              </p:cNvPr>
              <p:cNvSpPr txBox="1"/>
              <p:nvPr/>
            </p:nvSpPr>
            <p:spPr>
              <a:xfrm>
                <a:off x="4356212" y="1374120"/>
                <a:ext cx="4695914" cy="70788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accent3">
                                  <a:lumMod val="75000"/>
                                </a:schemeClr>
                              </a:solidFill>
                              <a:latin typeface="Cambria Math" panose="02040503050406030204" pitchFamily="18" charset="0"/>
                            </a:rPr>
                          </m:ctrlPr>
                        </m:sSubPr>
                        <m:e>
                          <m:r>
                            <a:rPr lang="en-GB" sz="2800" b="0" i="1" smtClean="0">
                              <a:solidFill>
                                <a:schemeClr val="accent3">
                                  <a:lumMod val="75000"/>
                                </a:schemeClr>
                              </a:solidFill>
                              <a:latin typeface="Cambria Math" panose="02040503050406030204" pitchFamily="18" charset="0"/>
                            </a:rPr>
                            <m:t>𝑦</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solidFill>
                            <a:schemeClr val="tx1"/>
                          </a:solidFill>
                          <a:latin typeface="Cambria Math" panose="02040503050406030204" pitchFamily="18" charset="0"/>
                        </a:rPr>
                        <m:t>=</m:t>
                      </m:r>
                      <m:sSub>
                        <m:sSubPr>
                          <m:ctrlPr>
                            <a:rPr lang="en-GB" sz="2800" i="1" smtClean="0">
                              <a:solidFill>
                                <a:schemeClr val="accent2"/>
                              </a:solidFill>
                              <a:latin typeface="Cambria Math" panose="02040503050406030204" pitchFamily="18" charset="0"/>
                            </a:rPr>
                          </m:ctrlPr>
                        </m:sSubPr>
                        <m:e>
                          <m:r>
                            <a:rPr lang="en-GB" sz="2800" b="0" i="1" smtClean="0">
                              <a:solidFill>
                                <a:schemeClr val="accent2"/>
                              </a:solidFill>
                              <a:latin typeface="Cambria Math" panose="02040503050406030204" pitchFamily="18" charset="0"/>
                            </a:rPr>
                            <m:t>𝛽</m:t>
                          </m:r>
                        </m:e>
                        <m:sub>
                          <m:r>
                            <a:rPr lang="en-GB" sz="2800" b="0" i="1" smtClean="0">
                              <a:solidFill>
                                <a:schemeClr val="accent2"/>
                              </a:solidFill>
                              <a:latin typeface="Cambria Math" panose="02040503050406030204" pitchFamily="18" charset="0"/>
                            </a:rPr>
                            <m:t>0</m:t>
                          </m:r>
                        </m:sub>
                      </m:sSub>
                      <m:r>
                        <a:rPr lang="en-GB" sz="2800" b="0" i="1" smtClean="0">
                          <a:latin typeface="Cambria Math" panose="02040503050406030204" pitchFamily="18" charset="0"/>
                        </a:rPr>
                        <m:t>1+</m:t>
                      </m:r>
                      <m:sSub>
                        <m:sSubPr>
                          <m:ctrlPr>
                            <a:rPr lang="en-GB" sz="2800" i="1" smtClean="0">
                              <a:solidFill>
                                <a:schemeClr val="accent2"/>
                              </a:solidFill>
                              <a:latin typeface="Cambria Math" panose="02040503050406030204" pitchFamily="18" charset="0"/>
                            </a:rPr>
                          </m:ctrlPr>
                        </m:sSubPr>
                        <m:e>
                          <m:r>
                            <a:rPr lang="en-GB" sz="2800" b="0" i="1" smtClean="0">
                              <a:solidFill>
                                <a:schemeClr val="accent2"/>
                              </a:solidFill>
                              <a:latin typeface="Cambria Math" panose="02040503050406030204" pitchFamily="18" charset="0"/>
                            </a:rPr>
                            <m:t>𝛽</m:t>
                          </m:r>
                        </m:e>
                        <m:sub>
                          <m:r>
                            <a:rPr lang="en-GB" sz="2800" b="0" i="1" smtClean="0">
                              <a:solidFill>
                                <a:schemeClr val="accent2"/>
                              </a:solidFill>
                              <a:latin typeface="Cambria Math" panose="02040503050406030204" pitchFamily="18" charset="0"/>
                            </a:rPr>
                            <m:t>1</m:t>
                          </m:r>
                        </m:sub>
                      </m:sSub>
                      <m:sSub>
                        <m:sSubPr>
                          <m:ctrlPr>
                            <a:rPr lang="en-GB" sz="2800" i="1" smtClean="0">
                              <a:solidFill>
                                <a:schemeClr val="accent3">
                                  <a:lumMod val="75000"/>
                                </a:schemeClr>
                              </a:solidFill>
                              <a:latin typeface="Cambria Math" panose="02040503050406030204" pitchFamily="18" charset="0"/>
                            </a:rPr>
                          </m:ctrlPr>
                        </m:sSubPr>
                        <m:e>
                          <m:r>
                            <a:rPr lang="en-GB" sz="2800" b="0" i="1" smtClean="0">
                              <a:solidFill>
                                <a:schemeClr val="accent3">
                                  <a:lumMod val="75000"/>
                                </a:schemeClr>
                              </a:solidFill>
                              <a:latin typeface="Cambria Math" panose="02040503050406030204" pitchFamily="18" charset="0"/>
                            </a:rPr>
                            <m:t>𝑥</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latin typeface="Cambria Math" panose="02040503050406030204" pitchFamily="18" charset="0"/>
                        </a:rPr>
                        <m:t>+</m:t>
                      </m:r>
                      <m:sSub>
                        <m:sSubPr>
                          <m:ctrlPr>
                            <a:rPr lang="en-GB" sz="2800" i="1" smtClean="0">
                              <a:solidFill>
                                <a:schemeClr val="tx1"/>
                              </a:solidFill>
                              <a:latin typeface="Cambria Math" panose="02040503050406030204" pitchFamily="18" charset="0"/>
                            </a:rPr>
                          </m:ctrlPr>
                        </m:sSubPr>
                        <m:e>
                          <m:r>
                            <a:rPr lang="en-GB" sz="2800" b="0" i="1" smtClean="0">
                              <a:solidFill>
                                <a:srgbClr val="EA0000"/>
                              </a:solidFill>
                              <a:latin typeface="Cambria Math" panose="02040503050406030204" pitchFamily="18" charset="0"/>
                            </a:rPr>
                            <m:t>𝜀</m:t>
                          </m:r>
                        </m:e>
                        <m:sub>
                          <m:r>
                            <a:rPr lang="en-GB" sz="2800" b="0" i="1" smtClean="0">
                              <a:solidFill>
                                <a:schemeClr val="accent3">
                                  <a:lumMod val="60000"/>
                                  <a:lumOff val="40000"/>
                                </a:schemeClr>
                              </a:solidFill>
                              <a:latin typeface="Cambria Math" panose="02040503050406030204" pitchFamily="18" charset="0"/>
                            </a:rPr>
                            <m:t>𝑛</m:t>
                          </m:r>
                        </m:sub>
                      </m:sSub>
                      <m:r>
                        <a:rPr lang="en-GB" sz="2800" b="0" i="1" smtClean="0">
                          <a:solidFill>
                            <a:schemeClr val="tx1"/>
                          </a:solidFill>
                          <a:latin typeface="Cambria Math" panose="02040503050406030204" pitchFamily="18" charset="0"/>
                        </a:rPr>
                        <m:t>,</m:t>
                      </m:r>
                    </m:oMath>
                  </m:oMathPara>
                </a14:m>
                <a:endParaRPr lang="en-GB" dirty="0">
                  <a:solidFill>
                    <a:schemeClr val="tx1"/>
                  </a:solidFill>
                </a:endParaRPr>
              </a:p>
              <a:p>
                <a:pPr algn="ctr"/>
                <a:r>
                  <a:rPr lang="en-GB" sz="1600" dirty="0">
                    <a:solidFill>
                      <a:schemeClr val="bg1">
                        <a:lumMod val="85000"/>
                      </a:schemeClr>
                    </a:solidFill>
                  </a:rPr>
                  <a:t>where</a:t>
                </a:r>
                <a:r>
                  <a:rPr lang="en-GB" dirty="0"/>
                  <a:t> </a:t>
                </a:r>
                <a14:m>
                  <m:oMath xmlns:m="http://schemas.openxmlformats.org/officeDocument/2006/math">
                    <m:sSub>
                      <m:sSubPr>
                        <m:ctrlPr>
                          <a:rPr lang="en-GB" sz="1600" i="1" smtClean="0">
                            <a:solidFill>
                              <a:schemeClr val="tx1"/>
                            </a:solidFill>
                            <a:latin typeface="Cambria Math" panose="02040503050406030204" pitchFamily="18" charset="0"/>
                          </a:rPr>
                        </m:ctrlPr>
                      </m:sSubPr>
                      <m:e>
                        <m:r>
                          <a:rPr lang="en-GB" sz="1600" b="0" i="1" smtClean="0">
                            <a:solidFill>
                              <a:srgbClr val="EA0000"/>
                            </a:solidFill>
                            <a:latin typeface="Cambria Math" panose="02040503050406030204" pitchFamily="18" charset="0"/>
                          </a:rPr>
                          <m:t>𝜀</m:t>
                        </m:r>
                      </m:e>
                      <m:sub>
                        <m:r>
                          <a:rPr lang="en-GB" sz="1600" b="0" i="1" smtClean="0">
                            <a:solidFill>
                              <a:schemeClr val="accent3">
                                <a:lumMod val="60000"/>
                                <a:lumOff val="40000"/>
                              </a:schemeClr>
                            </a:solidFill>
                            <a:latin typeface="Cambria Math" panose="02040503050406030204" pitchFamily="18" charset="0"/>
                          </a:rPr>
                          <m:t>𝑛</m:t>
                        </m:r>
                      </m:sub>
                    </m:sSub>
                    <m:r>
                      <a:rPr lang="en-GB" sz="1600" b="0" i="1" smtClean="0">
                        <a:solidFill>
                          <a:schemeClr val="tx1"/>
                        </a:solidFill>
                        <a:latin typeface="Cambria Math" panose="02040503050406030204" pitchFamily="18" charset="0"/>
                      </a:rPr>
                      <m:t>~</m:t>
                    </m:r>
                    <m:r>
                      <a:rPr lang="en-GB" sz="1600" b="0" i="1" smtClean="0">
                        <a:latin typeface="Cambria Math" panose="02040503050406030204" pitchFamily="18" charset="0"/>
                      </a:rPr>
                      <m:t> </m:t>
                    </m:r>
                    <m:r>
                      <a:rPr lang="en-GB" sz="1600" b="0" i="1" smtClean="0">
                        <a:solidFill>
                          <a:schemeClr val="accent1"/>
                        </a:solidFill>
                        <a:latin typeface="Cambria Math" panose="02040503050406030204" pitchFamily="18" charset="0"/>
                      </a:rPr>
                      <m:t>𝒩</m:t>
                    </m:r>
                    <m:r>
                      <a:rPr lang="en-GB" sz="1600" b="0" i="1" smtClean="0">
                        <a:latin typeface="Cambria Math" panose="02040503050406030204" pitchFamily="18" charset="0"/>
                      </a:rPr>
                      <m:t>(</m:t>
                    </m:r>
                    <m:r>
                      <a:rPr lang="en-GB" sz="1600" b="0" i="1" smtClean="0">
                        <a:solidFill>
                          <a:schemeClr val="accent1"/>
                        </a:solidFill>
                        <a:latin typeface="Cambria Math" panose="02040503050406030204" pitchFamily="18" charset="0"/>
                      </a:rPr>
                      <m:t>𝜇</m:t>
                    </m:r>
                    <m:r>
                      <a:rPr lang="en-GB" sz="1600" b="0" i="1" smtClean="0">
                        <a:latin typeface="Cambria Math" panose="02040503050406030204" pitchFamily="18" charset="0"/>
                      </a:rPr>
                      <m:t>=0, </m:t>
                    </m:r>
                    <m:r>
                      <a:rPr lang="en-GB" sz="1600" b="0" i="1" smtClean="0">
                        <a:solidFill>
                          <a:schemeClr val="accent1"/>
                        </a:solidFill>
                        <a:latin typeface="Cambria Math" panose="02040503050406030204" pitchFamily="18" charset="0"/>
                      </a:rPr>
                      <m:t>𝜎</m:t>
                    </m:r>
                    <m:r>
                      <a:rPr lang="en-GB" sz="1600" b="0" i="1" smtClean="0">
                        <a:latin typeface="Cambria Math" panose="02040503050406030204" pitchFamily="18" charset="0"/>
                      </a:rPr>
                      <m:t>)</m:t>
                    </m:r>
                  </m:oMath>
                </a14:m>
                <a:endParaRPr lang="en-GB" dirty="0"/>
              </a:p>
            </p:txBody>
          </p:sp>
        </mc:Choice>
        <mc:Fallback xmlns="">
          <p:sp>
            <p:nvSpPr>
              <p:cNvPr id="24" name="TextBox 23">
                <a:extLst>
                  <a:ext uri="{FF2B5EF4-FFF2-40B4-BE49-F238E27FC236}">
                    <a16:creationId xmlns:a16="http://schemas.microsoft.com/office/drawing/2014/main" id="{6BA14AC8-E6E7-D39E-880D-BFB1CFB5F0E8}"/>
                  </a:ext>
                </a:extLst>
              </p:cNvPr>
              <p:cNvSpPr txBox="1">
                <a:spLocks noRot="1" noChangeAspect="1" noMove="1" noResize="1" noEditPoints="1" noAdjustHandles="1" noChangeArrowheads="1" noChangeShapeType="1" noTextEdit="1"/>
              </p:cNvSpPr>
              <p:nvPr/>
            </p:nvSpPr>
            <p:spPr>
              <a:xfrm>
                <a:off x="4356212" y="1374120"/>
                <a:ext cx="4695914" cy="707886"/>
              </a:xfrm>
              <a:prstGeom prst="rect">
                <a:avLst/>
              </a:prstGeom>
              <a:blipFill>
                <a:blip r:embed="rId8"/>
                <a:stretch>
                  <a:fillRect b="-15385"/>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79146B60-4220-D2AA-8ED5-03D50E7F18EF}"/>
              </a:ext>
            </a:extLst>
          </p:cNvPr>
          <p:cNvSpPr txBox="1"/>
          <p:nvPr/>
        </p:nvSpPr>
        <p:spPr>
          <a:xfrm>
            <a:off x="7275151" y="2203416"/>
            <a:ext cx="597237" cy="338554"/>
          </a:xfrm>
          <a:prstGeom prst="rect">
            <a:avLst/>
          </a:prstGeom>
          <a:noFill/>
        </p:spPr>
        <p:txBody>
          <a:bodyPr wrap="square" rtlCol="0">
            <a:spAutoFit/>
          </a:bodyPr>
          <a:lstStyle/>
          <a:p>
            <a:r>
              <a:rPr lang="en-GB" sz="800" b="1" dirty="0">
                <a:solidFill>
                  <a:schemeClr val="accent1">
                    <a:lumMod val="40000"/>
                    <a:lumOff val="60000"/>
                  </a:schemeClr>
                </a:solidFill>
              </a:rPr>
              <a:t>Standard Deviation</a:t>
            </a:r>
          </a:p>
        </p:txBody>
      </p:sp>
      <p:sp>
        <p:nvSpPr>
          <p:cNvPr id="26" name="TextBox 25">
            <a:extLst>
              <a:ext uri="{FF2B5EF4-FFF2-40B4-BE49-F238E27FC236}">
                <a16:creationId xmlns:a16="http://schemas.microsoft.com/office/drawing/2014/main" id="{E05ADEB5-A12F-0E5B-1D68-F367EF56FA7F}"/>
              </a:ext>
            </a:extLst>
          </p:cNvPr>
          <p:cNvSpPr txBox="1"/>
          <p:nvPr/>
        </p:nvSpPr>
        <p:spPr>
          <a:xfrm>
            <a:off x="6774199" y="2203416"/>
            <a:ext cx="451579" cy="338554"/>
          </a:xfrm>
          <a:prstGeom prst="rect">
            <a:avLst/>
          </a:prstGeom>
          <a:noFill/>
        </p:spPr>
        <p:txBody>
          <a:bodyPr wrap="square" rtlCol="0">
            <a:spAutoFit/>
          </a:bodyPr>
          <a:lstStyle/>
          <a:p>
            <a:r>
              <a:rPr lang="en-GB" sz="800" b="1" dirty="0">
                <a:solidFill>
                  <a:schemeClr val="accent1">
                    <a:lumMod val="40000"/>
                    <a:lumOff val="60000"/>
                  </a:schemeClr>
                </a:solidFill>
              </a:rPr>
              <a:t>Mean</a:t>
            </a:r>
          </a:p>
          <a:p>
            <a:endParaRPr lang="en-GB" sz="800" b="1" dirty="0">
              <a:solidFill>
                <a:schemeClr val="accent1">
                  <a:lumMod val="40000"/>
                  <a:lumOff val="60000"/>
                </a:schemeClr>
              </a:solidFill>
            </a:endParaRPr>
          </a:p>
        </p:txBody>
      </p:sp>
      <p:sp>
        <p:nvSpPr>
          <p:cNvPr id="27" name="TextBox 26">
            <a:extLst>
              <a:ext uri="{FF2B5EF4-FFF2-40B4-BE49-F238E27FC236}">
                <a16:creationId xmlns:a16="http://schemas.microsoft.com/office/drawing/2014/main" id="{5866F909-6866-FD75-3E6C-C9D51C823A8B}"/>
              </a:ext>
            </a:extLst>
          </p:cNvPr>
          <p:cNvSpPr txBox="1"/>
          <p:nvPr/>
        </p:nvSpPr>
        <p:spPr>
          <a:xfrm>
            <a:off x="7694001" y="1054239"/>
            <a:ext cx="744198" cy="215444"/>
          </a:xfrm>
          <a:prstGeom prst="rect">
            <a:avLst/>
          </a:prstGeom>
          <a:noFill/>
        </p:spPr>
        <p:txBody>
          <a:bodyPr wrap="square" rtlCol="0">
            <a:spAutoFit/>
          </a:bodyPr>
          <a:lstStyle/>
          <a:p>
            <a:r>
              <a:rPr lang="en-GB" sz="800" b="1" dirty="0">
                <a:solidFill>
                  <a:srgbClr val="BCBCBC"/>
                </a:solidFill>
              </a:rPr>
              <a:t>Error / Noise</a:t>
            </a:r>
          </a:p>
        </p:txBody>
      </p:sp>
      <p:sp>
        <p:nvSpPr>
          <p:cNvPr id="30" name="TextBox 29">
            <a:extLst>
              <a:ext uri="{FF2B5EF4-FFF2-40B4-BE49-F238E27FC236}">
                <a16:creationId xmlns:a16="http://schemas.microsoft.com/office/drawing/2014/main" id="{7F778B89-1897-1924-17CF-3FCC23E7A829}"/>
              </a:ext>
            </a:extLst>
          </p:cNvPr>
          <p:cNvSpPr txBox="1"/>
          <p:nvPr/>
        </p:nvSpPr>
        <p:spPr>
          <a:xfrm>
            <a:off x="6131182" y="1048863"/>
            <a:ext cx="707504" cy="215444"/>
          </a:xfrm>
          <a:prstGeom prst="rect">
            <a:avLst/>
          </a:prstGeom>
          <a:noFill/>
        </p:spPr>
        <p:txBody>
          <a:bodyPr wrap="square" rtlCol="0">
            <a:spAutoFit/>
          </a:bodyPr>
          <a:lstStyle/>
          <a:p>
            <a:r>
              <a:rPr lang="en-GB" sz="800" b="1" dirty="0">
                <a:solidFill>
                  <a:schemeClr val="accent2">
                    <a:lumMod val="40000"/>
                    <a:lumOff val="60000"/>
                  </a:schemeClr>
                </a:solidFill>
              </a:rPr>
              <a:t>Coefficients</a:t>
            </a:r>
          </a:p>
        </p:txBody>
      </p:sp>
      <p:sp>
        <p:nvSpPr>
          <p:cNvPr id="31" name="Left Brace 30">
            <a:extLst>
              <a:ext uri="{FF2B5EF4-FFF2-40B4-BE49-F238E27FC236}">
                <a16:creationId xmlns:a16="http://schemas.microsoft.com/office/drawing/2014/main" id="{543549CC-6D01-BE3F-56D6-EF2B983ADFEC}"/>
              </a:ext>
            </a:extLst>
          </p:cNvPr>
          <p:cNvSpPr/>
          <p:nvPr/>
        </p:nvSpPr>
        <p:spPr>
          <a:xfrm rot="5400000">
            <a:off x="6404356" y="830225"/>
            <a:ext cx="171653" cy="963426"/>
          </a:xfrm>
          <a:prstGeom prst="leftBrace">
            <a:avLst>
              <a:gd name="adj1" fmla="val 0"/>
              <a:gd name="adj2" fmla="val 51481"/>
            </a:avLst>
          </a:prstGeom>
          <a:ln w="12700">
            <a:solidFill>
              <a:schemeClr val="accent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chemeClr val="accent2"/>
              </a:solidFill>
            </a:endParaRPr>
          </a:p>
        </p:txBody>
      </p:sp>
      <p:sp>
        <p:nvSpPr>
          <p:cNvPr id="32" name="TextBox 31">
            <a:extLst>
              <a:ext uri="{FF2B5EF4-FFF2-40B4-BE49-F238E27FC236}">
                <a16:creationId xmlns:a16="http://schemas.microsoft.com/office/drawing/2014/main" id="{87527180-377F-2DED-F396-80C5B1F447D8}"/>
              </a:ext>
            </a:extLst>
          </p:cNvPr>
          <p:cNvSpPr txBox="1"/>
          <p:nvPr/>
        </p:nvSpPr>
        <p:spPr>
          <a:xfrm>
            <a:off x="5290468" y="1175281"/>
            <a:ext cx="707504" cy="215444"/>
          </a:xfrm>
          <a:prstGeom prst="rect">
            <a:avLst/>
          </a:prstGeom>
          <a:noFill/>
        </p:spPr>
        <p:txBody>
          <a:bodyPr wrap="square" rtlCol="0">
            <a:spAutoFit/>
          </a:bodyPr>
          <a:lstStyle/>
          <a:p>
            <a:r>
              <a:rPr lang="en-GB" sz="800" b="1" dirty="0">
                <a:solidFill>
                  <a:schemeClr val="accent2">
                    <a:lumMod val="40000"/>
                    <a:lumOff val="60000"/>
                  </a:schemeClr>
                </a:solidFill>
              </a:rPr>
              <a:t>Intercept</a:t>
            </a:r>
          </a:p>
        </p:txBody>
      </p:sp>
      <p:sp>
        <p:nvSpPr>
          <p:cNvPr id="33" name="TextBox 32">
            <a:extLst>
              <a:ext uri="{FF2B5EF4-FFF2-40B4-BE49-F238E27FC236}">
                <a16:creationId xmlns:a16="http://schemas.microsoft.com/office/drawing/2014/main" id="{DE7EB1AA-B006-3247-9044-9D1E6F6E5540}"/>
              </a:ext>
            </a:extLst>
          </p:cNvPr>
          <p:cNvSpPr txBox="1"/>
          <p:nvPr/>
        </p:nvSpPr>
        <p:spPr>
          <a:xfrm>
            <a:off x="7114116" y="1175281"/>
            <a:ext cx="707504" cy="215444"/>
          </a:xfrm>
          <a:prstGeom prst="rect">
            <a:avLst/>
          </a:prstGeom>
          <a:noFill/>
        </p:spPr>
        <p:txBody>
          <a:bodyPr wrap="square" rtlCol="0">
            <a:spAutoFit/>
          </a:bodyPr>
          <a:lstStyle/>
          <a:p>
            <a:r>
              <a:rPr lang="en-GB" sz="800" b="1" dirty="0">
                <a:solidFill>
                  <a:schemeClr val="accent2">
                    <a:lumMod val="40000"/>
                    <a:lumOff val="60000"/>
                  </a:schemeClr>
                </a:solidFill>
              </a:rPr>
              <a:t>Slope</a:t>
            </a:r>
          </a:p>
        </p:txBody>
      </p:sp>
      <p:cxnSp>
        <p:nvCxnSpPr>
          <p:cNvPr id="34" name="Straight Arrow Connector 33">
            <a:extLst>
              <a:ext uri="{FF2B5EF4-FFF2-40B4-BE49-F238E27FC236}">
                <a16:creationId xmlns:a16="http://schemas.microsoft.com/office/drawing/2014/main" id="{19AE80D0-731F-6343-0564-B21546590399}"/>
              </a:ext>
            </a:extLst>
          </p:cNvPr>
          <p:cNvCxnSpPr>
            <a:cxnSpLocks/>
          </p:cNvCxnSpPr>
          <p:nvPr/>
        </p:nvCxnSpPr>
        <p:spPr>
          <a:xfrm>
            <a:off x="5769057" y="1324173"/>
            <a:ext cx="122124" cy="144927"/>
          </a:xfrm>
          <a:prstGeom prst="straightConnector1">
            <a:avLst/>
          </a:prstGeom>
          <a:ln w="6350">
            <a:solidFill>
              <a:schemeClr val="accent2">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9BA8BC-172E-29B5-2ACD-CF146203B557}"/>
              </a:ext>
            </a:extLst>
          </p:cNvPr>
          <p:cNvCxnSpPr>
            <a:cxnSpLocks/>
          </p:cNvCxnSpPr>
          <p:nvPr/>
        </p:nvCxnSpPr>
        <p:spPr>
          <a:xfrm flipH="1">
            <a:off x="7047860" y="1314297"/>
            <a:ext cx="132511" cy="139734"/>
          </a:xfrm>
          <a:prstGeom prst="straightConnector1">
            <a:avLst/>
          </a:prstGeom>
          <a:ln w="6350">
            <a:solidFill>
              <a:schemeClr val="accent2">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1517F18-A1AE-FB12-3203-959E5B192DFF}"/>
              </a:ext>
            </a:extLst>
          </p:cNvPr>
          <p:cNvSpPr txBox="1"/>
          <p:nvPr/>
        </p:nvSpPr>
        <p:spPr>
          <a:xfrm>
            <a:off x="5857934" y="2198257"/>
            <a:ext cx="998646" cy="338554"/>
          </a:xfrm>
          <a:prstGeom prst="rect">
            <a:avLst/>
          </a:prstGeom>
          <a:noFill/>
        </p:spPr>
        <p:txBody>
          <a:bodyPr wrap="square" rtlCol="0">
            <a:spAutoFit/>
          </a:bodyPr>
          <a:lstStyle/>
          <a:p>
            <a:pPr algn="ctr"/>
            <a:r>
              <a:rPr lang="en-GB" sz="800" b="1" dirty="0">
                <a:solidFill>
                  <a:schemeClr val="accent1">
                    <a:lumMod val="40000"/>
                    <a:lumOff val="60000"/>
                  </a:schemeClr>
                </a:solidFill>
              </a:rPr>
              <a:t>Normal / Gaussian</a:t>
            </a:r>
          </a:p>
          <a:p>
            <a:pPr algn="ctr"/>
            <a:r>
              <a:rPr lang="en-GB" sz="800" b="1" dirty="0">
                <a:solidFill>
                  <a:schemeClr val="accent1">
                    <a:lumMod val="40000"/>
                    <a:lumOff val="60000"/>
                  </a:schemeClr>
                </a:solidFill>
              </a:rPr>
              <a:t>distribution</a:t>
            </a:r>
          </a:p>
        </p:txBody>
      </p:sp>
      <p:cxnSp>
        <p:nvCxnSpPr>
          <p:cNvPr id="37" name="Straight Arrow Connector 36">
            <a:extLst>
              <a:ext uri="{FF2B5EF4-FFF2-40B4-BE49-F238E27FC236}">
                <a16:creationId xmlns:a16="http://schemas.microsoft.com/office/drawing/2014/main" id="{79136A4A-191C-8664-5244-7206EAED13F7}"/>
              </a:ext>
            </a:extLst>
          </p:cNvPr>
          <p:cNvCxnSpPr>
            <a:cxnSpLocks/>
            <a:stCxn id="27" idx="2"/>
          </p:cNvCxnSpPr>
          <p:nvPr/>
        </p:nvCxnSpPr>
        <p:spPr>
          <a:xfrm>
            <a:off x="8066100" y="1269683"/>
            <a:ext cx="0" cy="199417"/>
          </a:xfrm>
          <a:prstGeom prst="straightConnector1">
            <a:avLst/>
          </a:prstGeom>
          <a:ln w="6350">
            <a:solidFill>
              <a:schemeClr val="bg1">
                <a:lumMod val="65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99E0902-0BE7-7F6C-9407-E69144075FF7}"/>
              </a:ext>
            </a:extLst>
          </p:cNvPr>
          <p:cNvCxnSpPr>
            <a:cxnSpLocks/>
          </p:cNvCxnSpPr>
          <p:nvPr/>
        </p:nvCxnSpPr>
        <p:spPr>
          <a:xfrm flipV="1">
            <a:off x="6985247" y="2063902"/>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CCFAE5F-3253-E998-CF2E-995FCA10A10E}"/>
              </a:ext>
            </a:extLst>
          </p:cNvPr>
          <p:cNvCxnSpPr>
            <a:cxnSpLocks/>
          </p:cNvCxnSpPr>
          <p:nvPr/>
        </p:nvCxnSpPr>
        <p:spPr>
          <a:xfrm flipV="1">
            <a:off x="7556000" y="2053670"/>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677FC2-597D-B62E-7EDB-9548192E81BB}"/>
              </a:ext>
            </a:extLst>
          </p:cNvPr>
          <p:cNvCxnSpPr>
            <a:cxnSpLocks/>
          </p:cNvCxnSpPr>
          <p:nvPr/>
        </p:nvCxnSpPr>
        <p:spPr>
          <a:xfrm flipV="1">
            <a:off x="6349580" y="2059858"/>
            <a:ext cx="288000" cy="180000"/>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8DA56B05-6EE9-2936-2205-1394F9D69B76}"/>
              </a:ext>
            </a:extLst>
          </p:cNvPr>
          <p:cNvGrpSpPr/>
          <p:nvPr/>
        </p:nvGrpSpPr>
        <p:grpSpPr>
          <a:xfrm>
            <a:off x="4277543" y="247593"/>
            <a:ext cx="4633722" cy="553523"/>
            <a:chOff x="547986" y="242357"/>
            <a:chExt cx="4633722" cy="543281"/>
          </a:xfrm>
        </p:grpSpPr>
        <p:sp>
          <p:nvSpPr>
            <p:cNvPr id="19" name="Rectangle 18">
              <a:extLst>
                <a:ext uri="{FF2B5EF4-FFF2-40B4-BE49-F238E27FC236}">
                  <a16:creationId xmlns:a16="http://schemas.microsoft.com/office/drawing/2014/main" id="{21D148D0-B360-AA64-1D71-300B5059FB4B}"/>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20" name="TextBox 19">
              <a:extLst>
                <a:ext uri="{FF2B5EF4-FFF2-40B4-BE49-F238E27FC236}">
                  <a16:creationId xmlns:a16="http://schemas.microsoft.com/office/drawing/2014/main" id="{B4F1D19E-DBB4-3BF8-0A15-9743CD11A49A}"/>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spTree>
    <p:extLst>
      <p:ext uri="{BB962C8B-B14F-4D97-AF65-F5344CB8AC3E}">
        <p14:creationId xmlns:p14="http://schemas.microsoft.com/office/powerpoint/2010/main" val="34261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childTnLst>
                                </p:cTn>
                              </p:par>
                              <p:par>
                                <p:cTn id="20" presetID="10" presetClass="entr" presetSubtype="0" fill="hold" nodeType="withEffect">
                                  <p:stCondLst>
                                    <p:cond delay="75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childTnLst>
                                </p:cTn>
                              </p:par>
                              <p:par>
                                <p:cTn id="23" presetID="10" presetClass="entr" presetSubtype="0" fill="hold" nodeType="withEffect">
                                  <p:stCondLst>
                                    <p:cond delay="75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childTnLst>
                                </p:cTn>
                              </p:par>
                              <p:par>
                                <p:cTn id="26" presetID="10" presetClass="entr" presetSubtype="0" fill="hold" nodeType="withEffect">
                                  <p:stCondLst>
                                    <p:cond delay="75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childTnLst>
                                </p:cTn>
                              </p:par>
                              <p:par>
                                <p:cTn id="29" presetID="10" presetClass="entr" presetSubtype="0" fill="hold" grpId="0" nodeType="withEffect">
                                  <p:stCondLst>
                                    <p:cond delay="40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childTnLst>
                                </p:cTn>
                              </p:par>
                              <p:par>
                                <p:cTn id="32" presetID="10" presetClass="entr" presetSubtype="0" fill="hold" grpId="0" nodeType="withEffect">
                                  <p:stCondLst>
                                    <p:cond delay="4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childTnLst>
                                </p:cTn>
                              </p:par>
                              <p:par>
                                <p:cTn id="35" presetID="10" presetClass="entr" presetSubtype="0" fill="hold" grpId="0" nodeType="withEffect">
                                  <p:stCondLst>
                                    <p:cond delay="40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childTnLst>
                                </p:cTn>
                              </p:par>
                              <p:par>
                                <p:cTn id="38" presetID="10" presetClass="entr" presetSubtype="0" fill="hold" nodeType="withEffect">
                                  <p:stCondLst>
                                    <p:cond delay="400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00"/>
                                        <p:tgtEl>
                                          <p:spTgt spid="38"/>
                                        </p:tgtEl>
                                      </p:cBhvr>
                                    </p:animEffect>
                                  </p:childTnLst>
                                </p:cTn>
                              </p:par>
                              <p:par>
                                <p:cTn id="41" presetID="10" presetClass="entr" presetSubtype="0" fill="hold" nodeType="withEffect">
                                  <p:stCondLst>
                                    <p:cond delay="40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childTnLst>
                                </p:cTn>
                              </p:par>
                              <p:par>
                                <p:cTn id="44" presetID="10" presetClass="entr" presetSubtype="0" fill="hold" nodeType="withEffect">
                                  <p:stCondLst>
                                    <p:cond delay="400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0" grpId="0"/>
      <p:bldP spid="31" grpId="0" animBg="1"/>
      <p:bldP spid="32" grpId="0"/>
      <p:bldP spid="33"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40</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85188"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85188">
                  <a:extLst>
                    <a:ext uri="{9D8B030D-6E8A-4147-A177-3AD203B41FA5}">
                      <a16:colId xmlns:a16="http://schemas.microsoft.com/office/drawing/2014/main" val="3581780188"/>
                    </a:ext>
                  </a:extLst>
                </a:gridCol>
              </a:tblGrid>
              <a:tr h="244997">
                <a:tc>
                  <a:txBody>
                    <a:bodyPr/>
                    <a:lstStyle/>
                    <a:p>
                      <a:endParaRPr lang="en-GB" sz="1000" dirty="0"/>
                    </a:p>
                  </a:txBody>
                  <a:tcPr marL="91874" marR="91874" marT="45937" marB="459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003">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rgbClr val="9BBB59"/>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b_0</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*1</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b_1</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endPar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rnorm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accent3">
                              <a:lumMod val="60000"/>
                              <a:lumOff val="40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mu_weight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sigma_weight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glm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 + </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family = </a:t>
                      </a:r>
                      <a:r>
                        <a:rPr kumimoji="0" lang="en-GB" sz="1200" b="0"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gaussian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|&gt; coefficients()</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(Intercept)   age </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3.305786    0.308748 </a:t>
                      </a:r>
                    </a:p>
                  </a:txBody>
                  <a:tcPr marL="91874" marR="91874" marT="45937" marB="459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latin typeface="Cambria Math" panose="02040503050406030204" pitchFamily="18" charset="0"/>
                            </a:rPr>
                            <m:t>1+</m:t>
                          </m:r>
                          <m:sSub>
                            <m:sSubPr>
                              <m:ctrlPr>
                                <a:rPr lang="en-GB" sz="2400" i="1" smtClean="0">
                                  <a:solidFill>
                                    <a:schemeClr val="accent2"/>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E6BCD70A-AF34-CE27-2089-F6EB821A8378}"/>
              </a:ext>
            </a:extLst>
          </p:cNvPr>
          <p:cNvPicPr>
            <a:picLocks noChangeAspect="1"/>
          </p:cNvPicPr>
          <p:nvPr/>
        </p:nvPicPr>
        <p:blipFill>
          <a:blip r:embed="rId10"/>
          <a:srcRect/>
          <a:stretch/>
        </p:blipFill>
        <p:spPr>
          <a:xfrm>
            <a:off x="326588" y="2539423"/>
            <a:ext cx="3834782" cy="2381602"/>
          </a:xfrm>
          <a:prstGeom prst="rect">
            <a:avLst/>
          </a:prstGeom>
        </p:spPr>
      </p:pic>
    </p:spTree>
    <p:extLst>
      <p:ext uri="{BB962C8B-B14F-4D97-AF65-F5344CB8AC3E}">
        <p14:creationId xmlns:p14="http://schemas.microsoft.com/office/powerpoint/2010/main" val="246329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 name="Content Placeholder 5">
            <a:extLst>
              <a:ext uri="{FF2B5EF4-FFF2-40B4-BE49-F238E27FC236}">
                <a16:creationId xmlns:a16="http://schemas.microsoft.com/office/drawing/2014/main" id="{4DF554A5-3CB3-CC12-5E58-23613D1F9426}"/>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41</a:t>
            </a:fld>
            <a:endParaRPr lang="en-US" dirty="0"/>
          </a:p>
        </p:txBody>
      </p:sp>
      <p:grpSp>
        <p:nvGrpSpPr>
          <p:cNvPr id="66" name="Group 65">
            <a:extLst>
              <a:ext uri="{FF2B5EF4-FFF2-40B4-BE49-F238E27FC236}">
                <a16:creationId xmlns:a16="http://schemas.microsoft.com/office/drawing/2014/main" id="{61BA6058-60CB-6CA8-269E-F1DB8DE42846}"/>
              </a:ext>
            </a:extLst>
          </p:cNvPr>
          <p:cNvGrpSpPr/>
          <p:nvPr/>
        </p:nvGrpSpPr>
        <p:grpSpPr>
          <a:xfrm>
            <a:off x="4277543" y="247593"/>
            <a:ext cx="4633722" cy="553523"/>
            <a:chOff x="547986" y="242357"/>
            <a:chExt cx="4633722" cy="543281"/>
          </a:xfrm>
        </p:grpSpPr>
        <p:sp>
          <p:nvSpPr>
            <p:cNvPr id="67" name="Rectangle 66">
              <a:extLst>
                <a:ext uri="{FF2B5EF4-FFF2-40B4-BE49-F238E27FC236}">
                  <a16:creationId xmlns:a16="http://schemas.microsoft.com/office/drawing/2014/main" id="{8C75AA8D-F168-03F2-D91F-2C8397859E03}"/>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68" name="TextBox 67">
              <a:extLst>
                <a:ext uri="{FF2B5EF4-FFF2-40B4-BE49-F238E27FC236}">
                  <a16:creationId xmlns:a16="http://schemas.microsoft.com/office/drawing/2014/main" id="{75D87A71-E1E1-C3E7-57F2-3573017191C0}"/>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graphicFrame>
        <p:nvGraphicFramePr>
          <p:cNvPr id="2" name="Table 1">
            <a:extLst>
              <a:ext uri="{FF2B5EF4-FFF2-40B4-BE49-F238E27FC236}">
                <a16:creationId xmlns:a16="http://schemas.microsoft.com/office/drawing/2014/main" id="{208E4FBA-2BF8-E495-5982-445AE1CCE43E}"/>
              </a:ext>
            </a:extLst>
          </p:cNvPr>
          <p:cNvGraphicFramePr>
            <a:graphicFrameLocks noGrp="1"/>
          </p:cNvGraphicFramePr>
          <p:nvPr/>
        </p:nvGraphicFramePr>
        <p:xfrm>
          <a:off x="4349857" y="836896"/>
          <a:ext cx="4485188" cy="3006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485188">
                  <a:extLst>
                    <a:ext uri="{9D8B030D-6E8A-4147-A177-3AD203B41FA5}">
                      <a16:colId xmlns:a16="http://schemas.microsoft.com/office/drawing/2014/main" val="3581780188"/>
                    </a:ext>
                  </a:extLst>
                </a:gridCol>
              </a:tblGrid>
              <a:tr h="244997">
                <a:tc>
                  <a:txBody>
                    <a:bodyPr/>
                    <a:lstStyle/>
                    <a:p>
                      <a:endParaRPr lang="en-GB" sz="1000" dirty="0"/>
                    </a:p>
                  </a:txBody>
                  <a:tcPr marL="91874" marR="91874" marT="45937" marB="459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39127421"/>
                  </a:ext>
                </a:extLst>
              </a:tr>
              <a:tr h="2761003">
                <a:tc>
                  <a: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 100</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 sample(0:36, </a:t>
                      </a:r>
                      <a:b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a:t>
                      </a:r>
                      <a:b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b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replace = TRUE)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b_0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3.4</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srgbClr val="C0504D"/>
                          </a:solidFill>
                          <a:effectLst/>
                          <a:uLnTx/>
                          <a:uFillTx/>
                          <a:latin typeface="Courier New" panose="02070309020205020404" pitchFamily="49" charset="0"/>
                          <a:ea typeface="+mn-ea"/>
                          <a:cs typeface="Courier New" panose="02070309020205020404" pitchFamily="49" charset="0"/>
                        </a:rPr>
                        <a:t>b_1 </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accent2"/>
                          </a:solidFill>
                          <a:effectLst/>
                          <a:uLnTx/>
                          <a:uFillTx/>
                          <a:latin typeface="Courier New" panose="02070309020205020404" pitchFamily="49" charset="0"/>
                          <a:ea typeface="+mn-ea"/>
                          <a:cs typeface="Courier New" panose="02070309020205020404" pitchFamily="49" charset="0"/>
                        </a:rPr>
                        <a:t>0.3</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mu_weight</a:t>
                      </a:r>
                      <a:r>
                        <a:rPr kumimoji="0" lang="en-GB" sz="1200" b="1"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b_0*1 + b_1*age</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err="1">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sigma_weight</a:t>
                      </a:r>
                      <a:r>
                        <a:rPr kumimoji="0" lang="en-GB" sz="1200" b="1"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0.5</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&gt; </a:t>
                      </a:r>
                      <a:r>
                        <a:rPr kumimoji="0" lang="en-GB" sz="1200" b="1"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 </a:t>
                      </a:r>
                      <a:r>
                        <a:rPr kumimoji="0" lang="en-GB" sz="1200" b="1" i="0" u="none" strike="noStrike" kern="1200" cap="none" spc="0" normalizeH="0" baseline="0" noProof="0" dirty="0" err="1">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rnorm</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a:t>
                      </a:r>
                      <a:r>
                        <a:rPr kumimoji="0" lang="en-GB" sz="1200" b="1"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n</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mu_weight</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err="1">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sigma_weight</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white">
                              <a:lumMod val="85000"/>
                            </a:prstClr>
                          </a:solidFill>
                          <a:effectLst/>
                          <a:uLnTx/>
                          <a:uFillTx/>
                          <a:latin typeface="Courier New" panose="02070309020205020404" pitchFamily="49" charset="0"/>
                          <a:ea typeface="+mn-ea"/>
                          <a:cs typeface="Courier New" panose="02070309020205020404" pitchFamily="49" charset="0"/>
                        </a:rPr>
                        <a:t>&gt;</a:t>
                      </a:r>
                      <a:r>
                        <a:rPr kumimoji="0" lang="en-GB" sz="1200" b="0" i="0" u="none" strike="noStrike" kern="1200" cap="none" spc="0" normalizeH="0" baseline="0" noProof="0" dirty="0">
                          <a:ln>
                            <a:noFill/>
                          </a:ln>
                          <a:solidFill>
                            <a:srgbClr val="9BBB59">
                              <a:lumMod val="75000"/>
                            </a:srgbClr>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err="1">
                          <a:ln>
                            <a:noFill/>
                          </a:ln>
                          <a:solidFill>
                            <a:srgbClr val="4F81BD"/>
                          </a:solidFill>
                          <a:effectLst/>
                          <a:uLnTx/>
                          <a:uFillTx/>
                          <a:latin typeface="Courier New" panose="02070309020205020404" pitchFamily="49" charset="0"/>
                          <a:ea typeface="+mn-ea"/>
                          <a:cs typeface="Courier New" panose="02070309020205020404" pitchFamily="49" charset="0"/>
                        </a:rPr>
                        <a:t>glm</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weight</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1 + </a:t>
                      </a:r>
                      <a:r>
                        <a:rPr kumimoji="0" lang="en-GB" sz="1200" b="0" i="0" u="none" strike="noStrike" kern="1200" cap="none" spc="0" normalizeH="0" baseline="0" noProof="0" dirty="0">
                          <a:ln>
                            <a:noFill/>
                          </a:ln>
                          <a:solidFill>
                            <a:srgbClr val="5E8F3D"/>
                          </a:solidFill>
                          <a:effectLst/>
                          <a:uLnTx/>
                          <a:uFillTx/>
                          <a:latin typeface="Courier New" panose="02070309020205020404" pitchFamily="49" charset="0"/>
                          <a:ea typeface="+mn-ea"/>
                          <a:cs typeface="Courier New" panose="02070309020205020404" pitchFamily="49" charset="0"/>
                        </a:rPr>
                        <a:t>age</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family = </a:t>
                      </a:r>
                      <a:r>
                        <a:rPr kumimoji="0" lang="en-GB" sz="1200" b="0"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gaussian</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0" i="0" u="none" strike="noStrike" kern="1200" cap="none" spc="0" normalizeH="0" baseline="0" noProof="0" dirty="0">
                          <a:ln>
                            <a:noFill/>
                          </a:ln>
                          <a:solidFill>
                            <a:schemeClr val="bg1">
                              <a:lumMod val="85000"/>
                            </a:schemeClr>
                          </a:solidFill>
                          <a:effectLst/>
                          <a:uLnTx/>
                          <a:uFillTx/>
                          <a:latin typeface="Courier New" panose="02070309020205020404" pitchFamily="49" charset="0"/>
                          <a:ea typeface="+mn-ea"/>
                          <a:cs typeface="Courier New" panose="02070309020205020404" pitchFamily="49" charset="0"/>
                        </a:rPr>
                        <a:t>|&gt; coefficients()</a:t>
                      </a:r>
                      <a:endPar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GB" sz="12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(Intercept)   age </a:t>
                      </a:r>
                    </a:p>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3.305786    0.308748</a:t>
                      </a:r>
                      <a:r>
                        <a:rPr kumimoji="0" lang="en-GB"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txBody>
                  <a:tcPr marL="91874" marR="91874" marT="45937" marB="459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4336543"/>
                  </a:ext>
                </a:extLst>
              </a:tr>
            </a:tbl>
          </a:graphicData>
        </a:graphic>
      </p:graphicFrame>
      <p:pic>
        <p:nvPicPr>
          <p:cNvPr id="3" name="Picture 2" descr="A blue and grey logo&#10;&#10;Description automatically generated">
            <a:extLst>
              <a:ext uri="{FF2B5EF4-FFF2-40B4-BE49-F238E27FC236}">
                <a16:creationId xmlns:a16="http://schemas.microsoft.com/office/drawing/2014/main" id="{4B644978-4C08-86F9-2B40-CA850A961228}"/>
              </a:ext>
            </a:extLst>
          </p:cNvPr>
          <p:cNvPicPr>
            <a:picLocks noChangeAspect="1"/>
          </p:cNvPicPr>
          <p:nvPr/>
        </p:nvPicPr>
        <p:blipFill>
          <a:blip r:embed="rId8"/>
          <a:stretch>
            <a:fillRect/>
          </a:stretch>
        </p:blipFill>
        <p:spPr>
          <a:xfrm>
            <a:off x="4382992" y="889786"/>
            <a:ext cx="179813" cy="14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82600-DA0E-CF1F-6371-5D93983BF4E6}"/>
                  </a:ext>
                </a:extLst>
              </p:cNvPr>
              <p:cNvSpPr txBox="1"/>
              <p:nvPr/>
            </p:nvSpPr>
            <p:spPr>
              <a:xfrm>
                <a:off x="4277541" y="3937272"/>
                <a:ext cx="4706887"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𝑤𝑒𝑖𝑔h𝑡</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accent3">
                              <a:lumMod val="75000"/>
                            </a:schemeClr>
                          </a:solidFill>
                          <a:latin typeface="Cambria Math" panose="02040503050406030204" pitchFamily="18" charset="0"/>
                        </a:rPr>
                        <m:t> </m:t>
                      </m:r>
                      <m:r>
                        <a:rPr lang="en-GB" sz="2400" b="1"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𝒩</m:t>
                      </m:r>
                      <m:d>
                        <m:dPr>
                          <m:ctrlPr>
                            <a:rPr lang="en-GB" sz="2400" i="1" smtClean="0">
                              <a:solidFill>
                                <a:schemeClr val="tx1"/>
                              </a:solidFill>
                              <a:latin typeface="Cambria Math" panose="02040503050406030204" pitchFamily="18" charset="0"/>
                            </a:rPr>
                          </m:ctrlPr>
                        </m:dPr>
                        <m:e>
                          <m:sSub>
                            <m:sSubPr>
                              <m:ctrlPr>
                                <a:rPr lang="en-GB" sz="2400" i="1" smtClean="0">
                                  <a:solidFill>
                                    <a:schemeClr val="accent2"/>
                                  </a:solidFill>
                                  <a:latin typeface="Cambria Math" panose="02040503050406030204" pitchFamily="18" charset="0"/>
                                </a:rPr>
                              </m:ctrlPr>
                            </m:sSubPr>
                            <m:e>
                              <m:r>
                                <a:rPr lang="en-GB" sz="2400" i="1">
                                  <a:solidFill>
                                    <a:schemeClr val="accent1"/>
                                  </a:solidFill>
                                  <a:latin typeface="Cambria Math" panose="02040503050406030204" pitchFamily="18" charset="0"/>
                                </a:rPr>
                                <m:t>𝜇</m:t>
                              </m:r>
                              <m:r>
                                <a:rPr lang="en-GB" sz="2400" i="1">
                                  <a:latin typeface="Cambria Math" panose="02040503050406030204" pitchFamily="18" charset="0"/>
                                </a:rPr>
                                <m:t>=</m:t>
                              </m:r>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0</m:t>
                              </m:r>
                            </m:sub>
                          </m:sSub>
                          <m:r>
                            <a:rPr lang="en-GB" sz="2400" b="0" i="1" smtClean="0">
                              <a:latin typeface="Cambria Math" panose="02040503050406030204" pitchFamily="18" charset="0"/>
                            </a:rPr>
                            <m:t>1+</m:t>
                          </m:r>
                          <m:sSub>
                            <m:sSubPr>
                              <m:ctrlPr>
                                <a:rPr lang="en-GB" sz="2400" i="1" smtClean="0">
                                  <a:solidFill>
                                    <a:schemeClr val="accent2"/>
                                  </a:solidFill>
                                  <a:latin typeface="Cambria Math" panose="02040503050406030204" pitchFamily="18" charset="0"/>
                                </a:rPr>
                              </m:ctrlPr>
                            </m:sSubPr>
                            <m:e>
                              <m:r>
                                <a:rPr lang="en-GB" sz="2400" b="0" i="1" smtClean="0">
                                  <a:solidFill>
                                    <a:schemeClr val="accent2"/>
                                  </a:solidFill>
                                  <a:latin typeface="Cambria Math" panose="02040503050406030204" pitchFamily="18" charset="0"/>
                                </a:rPr>
                                <m:t>𝛽</m:t>
                              </m:r>
                            </m:e>
                            <m:sub>
                              <m:r>
                                <a:rPr lang="en-GB" sz="2400" b="0" i="1" smtClean="0">
                                  <a:solidFill>
                                    <a:schemeClr val="accent2"/>
                                  </a:solidFill>
                                  <a:latin typeface="Cambria Math" panose="02040503050406030204" pitchFamily="18" charset="0"/>
                                </a:rPr>
                                <m:t>1</m:t>
                              </m:r>
                            </m:sub>
                          </m:sSub>
                          <m:sSub>
                            <m:sSubPr>
                              <m:ctrlPr>
                                <a:rPr lang="en-GB" sz="2400" i="1" smtClean="0">
                                  <a:solidFill>
                                    <a:schemeClr val="accent3">
                                      <a:lumMod val="75000"/>
                                    </a:schemeClr>
                                  </a:solidFill>
                                  <a:latin typeface="Cambria Math" panose="02040503050406030204" pitchFamily="18" charset="0"/>
                                </a:rPr>
                              </m:ctrlPr>
                            </m:sSubPr>
                            <m:e>
                              <m:r>
                                <a:rPr lang="en-GB" sz="2400" b="0" i="1" smtClean="0">
                                  <a:solidFill>
                                    <a:schemeClr val="accent3">
                                      <a:lumMod val="75000"/>
                                    </a:schemeClr>
                                  </a:solidFill>
                                  <a:latin typeface="Cambria Math" panose="02040503050406030204" pitchFamily="18" charset="0"/>
                                </a:rPr>
                                <m:t>𝑎𝑔𝑒</m:t>
                              </m:r>
                            </m:e>
                            <m:sub>
                              <m:r>
                                <a:rPr lang="en-GB" sz="2400" b="0" i="1" smtClean="0">
                                  <a:solidFill>
                                    <a:schemeClr val="accent3">
                                      <a:lumMod val="60000"/>
                                      <a:lumOff val="40000"/>
                                    </a:schemeClr>
                                  </a:solidFill>
                                  <a:latin typeface="Cambria Math" panose="02040503050406030204" pitchFamily="18" charset="0"/>
                                </a:rPr>
                                <m:t>𝑛</m:t>
                              </m:r>
                            </m:sub>
                          </m:sSub>
                          <m:r>
                            <a:rPr lang="en-GB" sz="2400" b="0" i="1" smtClean="0">
                              <a:solidFill>
                                <a:schemeClr val="tx1"/>
                              </a:solidFill>
                              <a:latin typeface="Cambria Math" panose="02040503050406030204" pitchFamily="18" charset="0"/>
                            </a:rPr>
                            <m:t>,</m:t>
                          </m:r>
                          <m:r>
                            <a:rPr lang="en-GB" sz="2400" b="0" i="1" smtClean="0">
                              <a:solidFill>
                                <a:schemeClr val="accent3">
                                  <a:lumMod val="75000"/>
                                </a:schemeClr>
                              </a:solidFill>
                              <a:latin typeface="Cambria Math" panose="02040503050406030204" pitchFamily="18" charset="0"/>
                            </a:rPr>
                            <m:t> </m:t>
                          </m:r>
                          <m:r>
                            <a:rPr lang="en-GB" sz="2400" b="0" i="1" smtClean="0">
                              <a:solidFill>
                                <a:schemeClr val="accent1"/>
                              </a:solidFill>
                              <a:latin typeface="Cambria Math" panose="02040503050406030204" pitchFamily="18" charset="0"/>
                            </a:rPr>
                            <m:t>𝜎</m:t>
                          </m:r>
                        </m:e>
                      </m:d>
                    </m:oMath>
                  </m:oMathPara>
                </a14:m>
                <a:endParaRPr lang="en-GB" sz="1600" dirty="0"/>
              </a:p>
            </p:txBody>
          </p:sp>
        </mc:Choice>
        <mc:Fallback xmlns="">
          <p:sp>
            <p:nvSpPr>
              <p:cNvPr id="7" name="TextBox 6">
                <a:extLst>
                  <a:ext uri="{FF2B5EF4-FFF2-40B4-BE49-F238E27FC236}">
                    <a16:creationId xmlns:a16="http://schemas.microsoft.com/office/drawing/2014/main" id="{33382600-DA0E-CF1F-6371-5D93983BF4E6}"/>
                  </a:ext>
                </a:extLst>
              </p:cNvPr>
              <p:cNvSpPr txBox="1">
                <a:spLocks noRot="1" noChangeAspect="1" noMove="1" noResize="1" noEditPoints="1" noAdjustHandles="1" noChangeArrowheads="1" noChangeShapeType="1" noTextEdit="1"/>
              </p:cNvSpPr>
              <p:nvPr/>
            </p:nvSpPr>
            <p:spPr>
              <a:xfrm>
                <a:off x="4277541" y="3937272"/>
                <a:ext cx="4706887" cy="369332"/>
              </a:xfrm>
              <a:prstGeom prst="rect">
                <a:avLst/>
              </a:prstGeom>
              <a:blipFill>
                <a:blip r:embed="rId9"/>
                <a:stretch>
                  <a:fillRect l="-3497" b="-35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E6BCD70A-AF34-CE27-2089-F6EB821A8378}"/>
              </a:ext>
            </a:extLst>
          </p:cNvPr>
          <p:cNvPicPr>
            <a:picLocks noChangeAspect="1"/>
          </p:cNvPicPr>
          <p:nvPr/>
        </p:nvPicPr>
        <p:blipFill>
          <a:blip r:embed="rId10"/>
          <a:srcRect/>
          <a:stretch/>
        </p:blipFill>
        <p:spPr>
          <a:xfrm>
            <a:off x="326588" y="2539423"/>
            <a:ext cx="3834782" cy="2381602"/>
          </a:xfrm>
          <a:prstGeom prst="rect">
            <a:avLst/>
          </a:prstGeom>
        </p:spPr>
      </p:pic>
      <p:sp>
        <p:nvSpPr>
          <p:cNvPr id="6" name="Rectangle 5">
            <a:extLst>
              <a:ext uri="{FF2B5EF4-FFF2-40B4-BE49-F238E27FC236}">
                <a16:creationId xmlns:a16="http://schemas.microsoft.com/office/drawing/2014/main" id="{D1736B55-BE41-FE31-9B27-056774457DFD}"/>
              </a:ext>
            </a:extLst>
          </p:cNvPr>
          <p:cNvSpPr/>
          <p:nvPr/>
        </p:nvSpPr>
        <p:spPr>
          <a:xfrm>
            <a:off x="5136995" y="3309225"/>
            <a:ext cx="2341756" cy="482062"/>
          </a:xfrm>
          <a:prstGeom prst="rect">
            <a:avLst/>
          </a:prstGeom>
          <a:noFill/>
          <a:ln w="12700">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08493AF-7ED2-E50D-00C4-700683D255CF}"/>
              </a:ext>
            </a:extLst>
          </p:cNvPr>
          <p:cNvSpPr/>
          <p:nvPr/>
        </p:nvSpPr>
        <p:spPr>
          <a:xfrm>
            <a:off x="4562805" y="1831837"/>
            <a:ext cx="931029" cy="482062"/>
          </a:xfrm>
          <a:prstGeom prst="rect">
            <a:avLst/>
          </a:prstGeom>
          <a:noFill/>
          <a:ln w="12700">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658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42</a:t>
            </a:fld>
            <a:endParaRPr lang="en-US" dirty="0"/>
          </a:p>
        </p:txBody>
      </p:sp>
      <p:sp>
        <p:nvSpPr>
          <p:cNvPr id="17" name="TextBox 16">
            <a:extLst>
              <a:ext uri="{FF2B5EF4-FFF2-40B4-BE49-F238E27FC236}">
                <a16:creationId xmlns:a16="http://schemas.microsoft.com/office/drawing/2014/main" id="{46E45E47-ED3B-22CB-7BA0-E3FDDFDB3E5E}"/>
              </a:ext>
            </a:extLst>
          </p:cNvPr>
          <p:cNvSpPr txBox="1"/>
          <p:nvPr/>
        </p:nvSpPr>
        <p:spPr>
          <a:xfrm>
            <a:off x="4209019" y="478869"/>
            <a:ext cx="4588394" cy="4185761"/>
          </a:xfrm>
          <a:prstGeom prst="rect">
            <a:avLst/>
          </a:prstGeom>
          <a:noFill/>
        </p:spPr>
        <p:txBody>
          <a:bodyPr wrap="square">
            <a:spAutoFit/>
          </a:bodyPr>
          <a:lstStyle/>
          <a:p>
            <a:pPr marL="176213" indent="-176213" algn="l">
              <a:spcBef>
                <a:spcPts val="600"/>
              </a:spcBef>
              <a:buFont typeface="+mj-lt"/>
              <a:buAutoNum type="arabicPeriod"/>
              <a:tabLst>
                <a:tab pos="176213" algn="l"/>
              </a:tabLst>
            </a:pPr>
            <a:r>
              <a:rPr lang="en-GB" sz="1100" b="1" i="0" dirty="0" err="1">
                <a:solidFill>
                  <a:srgbClr val="343A40"/>
                </a:solidFill>
                <a:effectLst/>
                <a:latin typeface="Barlow" panose="00000500000000000000" pitchFamily="2" charset="0"/>
              </a:rPr>
              <a:t>Akaeda</a:t>
            </a:r>
            <a:r>
              <a:rPr lang="en-GB" sz="1100" b="1" i="0" dirty="0">
                <a:solidFill>
                  <a:srgbClr val="343A40"/>
                </a:solidFill>
                <a:effectLst/>
                <a:latin typeface="Barlow" panose="00000500000000000000" pitchFamily="2" charset="0"/>
              </a:rPr>
              <a:t> (2023</a:t>
            </a:r>
            <a:r>
              <a:rPr lang="en-GB" sz="1100" b="1" dirty="0">
                <a:solidFill>
                  <a:srgbClr val="343A40"/>
                </a:solidFill>
                <a:latin typeface="Barlow" panose="00000500000000000000" pitchFamily="2" charset="0"/>
              </a:rPr>
              <a:t>)</a:t>
            </a:r>
            <a:r>
              <a:rPr lang="en-GB" sz="1100" b="1" i="0" dirty="0">
                <a:solidFill>
                  <a:srgbClr val="343A40"/>
                </a:solidFill>
                <a:effectLst/>
                <a:latin typeface="Barlow" panose="00000500000000000000" pitchFamily="2" charset="0"/>
              </a:rPr>
              <a:t> </a:t>
            </a:r>
            <a:r>
              <a:rPr lang="en-GB" sz="1100" b="0" i="0" dirty="0">
                <a:solidFill>
                  <a:srgbClr val="343A40"/>
                </a:solidFill>
                <a:effectLst/>
                <a:latin typeface="Barlow" panose="00000500000000000000" pitchFamily="2" charset="0"/>
              </a:rPr>
              <a:t>“</a:t>
            </a:r>
            <a:r>
              <a:rPr lang="en-GB" sz="1100" b="0" i="0" dirty="0">
                <a:solidFill>
                  <a:srgbClr val="343A40"/>
                </a:solidFill>
                <a:effectLst/>
                <a:latin typeface="Barlow" panose="00000500000000000000" pitchFamily="2" charset="0"/>
                <a:hlinkClick r:id="rId8"/>
              </a:rPr>
              <a:t>Trust and the Educational Gap in the Demand for Redistribution: Evidence from the World Values Survey and the European Value Study</a:t>
            </a:r>
            <a:r>
              <a:rPr lang="en-GB" sz="1100" b="0" i="0" dirty="0">
                <a:solidFill>
                  <a:srgbClr val="343A40"/>
                </a:solidFill>
                <a:effectLst/>
                <a:latin typeface="Barlow" panose="00000500000000000000" pitchFamily="2" charset="0"/>
              </a:rPr>
              <a:t>”. </a:t>
            </a:r>
            <a:r>
              <a:rPr lang="en-GB" sz="1100" b="0" i="1" dirty="0">
                <a:solidFill>
                  <a:srgbClr val="343A40"/>
                </a:solidFill>
                <a:effectLst/>
                <a:latin typeface="Barlow" panose="00000500000000000000" pitchFamily="2" charset="0"/>
              </a:rPr>
              <a:t>International Sociology</a:t>
            </a:r>
            <a:r>
              <a:rPr lang="en-GB" sz="1100" b="0" i="0" dirty="0">
                <a:solidFill>
                  <a:srgbClr val="343A40"/>
                </a:solidFill>
                <a:effectLst/>
                <a:latin typeface="Barlow" panose="00000500000000000000" pitchFamily="2" charset="0"/>
              </a:rPr>
              <a:t> 38(3): 290–310</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Dawson (2019)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9"/>
              </a:rPr>
              <a:t>How Persistent Is Generalised Trust?</a:t>
            </a:r>
            <a:r>
              <a:rPr lang="en-GB" sz="1100" dirty="0">
                <a:solidFill>
                  <a:srgbClr val="343A40"/>
                </a:solidFill>
                <a:latin typeface="Barlow" panose="00000500000000000000" pitchFamily="2" charset="0"/>
              </a:rPr>
              <a:t>” Sociology 53(3): 590–99</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Dingemans</a:t>
            </a:r>
            <a:r>
              <a:rPr lang="en-GB" sz="1100" b="1" dirty="0">
                <a:solidFill>
                  <a:srgbClr val="343A40"/>
                </a:solidFill>
                <a:latin typeface="Barlow" panose="00000500000000000000" pitchFamily="2" charset="0"/>
              </a:rPr>
              <a:t> and Van Ingen (2015) </a:t>
            </a:r>
            <a:r>
              <a:rPr lang="en-GB" sz="1100" dirty="0">
                <a:solidFill>
                  <a:srgbClr val="343A40"/>
                </a:solidFill>
                <a:latin typeface="Barlow" panose="00000500000000000000" pitchFamily="2" charset="0"/>
              </a:rPr>
              <a:t> “</a:t>
            </a:r>
            <a:r>
              <a:rPr lang="en-GB" sz="1100" dirty="0">
                <a:solidFill>
                  <a:srgbClr val="343A40"/>
                </a:solidFill>
                <a:latin typeface="Barlow" panose="00000500000000000000" pitchFamily="2" charset="0"/>
                <a:hlinkClick r:id="rId10"/>
              </a:rPr>
              <a:t>Does Religion Breed Trust? A Cross-National Study of the Effects of Religious Involvement, Religious Faith, and Religious Context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Journal for the Scientific Study of Religion</a:t>
            </a:r>
            <a:r>
              <a:rPr lang="en-GB" sz="1100" dirty="0">
                <a:solidFill>
                  <a:srgbClr val="343A40"/>
                </a:solidFill>
                <a:latin typeface="Barlow" panose="00000500000000000000" pitchFamily="2" charset="0"/>
              </a:rPr>
              <a:t> 54(4):739–55</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Kumove</a:t>
            </a:r>
            <a:r>
              <a:rPr lang="en-GB" sz="1100" b="1" dirty="0">
                <a:solidFill>
                  <a:srgbClr val="343A40"/>
                </a:solidFill>
                <a:latin typeface="Barlow" panose="00000500000000000000" pitchFamily="2" charset="0"/>
              </a:rPr>
              <a:t> (2024)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1"/>
              </a:rPr>
              <a:t>Take Five? Testing the Cultural and Experiential Theories of Generalised Trust Against Five Criteria</a:t>
            </a:r>
            <a:r>
              <a:rPr lang="en-GB" sz="1100" dirty="0">
                <a:solidFill>
                  <a:srgbClr val="343A40"/>
                </a:solidFill>
                <a:latin typeface="Barlow" panose="00000500000000000000" pitchFamily="2" charset="0"/>
              </a:rPr>
              <a:t>”. Political Studies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Mitchell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2"/>
              </a:rPr>
              <a:t>Social Trust and Anti-immigrant Attitudes in Europe: A Longitudinal Multi-Level Analysis</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Frontiers in Sociology</a:t>
            </a:r>
            <a:r>
              <a:rPr lang="en-GB" sz="1100" dirty="0">
                <a:solidFill>
                  <a:srgbClr val="343A40"/>
                </a:solidFill>
                <a:latin typeface="Barlow" panose="00000500000000000000" pitchFamily="2" charset="0"/>
              </a:rPr>
              <a:t> 6: 604884</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Österman</a:t>
            </a:r>
            <a:r>
              <a:rPr lang="en-GB" sz="1100" b="1" dirty="0">
                <a:solidFill>
                  <a:srgbClr val="343A40"/>
                </a:solidFill>
                <a:latin typeface="Barlow" panose="00000500000000000000" pitchFamily="2" charset="0"/>
              </a:rPr>
              <a:t>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3"/>
              </a:rPr>
              <a:t>Can We Trust Education for Fostering Trust? Quasi-Experimental Evidence on the Effect of Education and Tracking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Social Indicators Research</a:t>
            </a:r>
            <a:r>
              <a:rPr lang="en-GB" sz="1100" dirty="0">
                <a:solidFill>
                  <a:srgbClr val="343A40"/>
                </a:solidFill>
                <a:latin typeface="Barlow" panose="00000500000000000000" pitchFamily="2" charset="0"/>
              </a:rPr>
              <a:t> 154(1):211–33 </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Wilkinson and Pickett (2010) </a:t>
            </a:r>
            <a:r>
              <a:rPr lang="en-GB" sz="1100" dirty="0">
                <a:solidFill>
                  <a:srgbClr val="343A40"/>
                </a:solidFill>
                <a:latin typeface="Barlow" panose="00000500000000000000" pitchFamily="2" charset="0"/>
              </a:rPr>
              <a:t>“Income Inequality and Trust”, in </a:t>
            </a:r>
            <a:r>
              <a:rPr lang="en-GB" sz="1100" i="1" dirty="0">
                <a:solidFill>
                  <a:srgbClr val="343A40"/>
                </a:solidFill>
                <a:latin typeface="Barlow" panose="00000500000000000000" pitchFamily="2" charset="0"/>
              </a:rPr>
              <a:t>Chapter 4</a:t>
            </a:r>
            <a:r>
              <a:rPr lang="en-GB" sz="1100" dirty="0">
                <a:solidFill>
                  <a:srgbClr val="343A40"/>
                </a:solidFill>
                <a:latin typeface="Barlow" panose="00000500000000000000" pitchFamily="2" charset="0"/>
              </a:rPr>
              <a:t> of </a:t>
            </a:r>
            <a:r>
              <a:rPr lang="en-GB" sz="1100" i="1" dirty="0">
                <a:solidFill>
                  <a:srgbClr val="343A40"/>
                </a:solidFill>
                <a:latin typeface="Barlow" panose="00000500000000000000" pitchFamily="2" charset="0"/>
                <a:hlinkClick r:id="rId14"/>
              </a:rPr>
              <a:t>The Spirit Level: Why Greater Equality Makes Societies Stronger</a:t>
            </a:r>
            <a:r>
              <a:rPr lang="en-GB" sz="1100" dirty="0">
                <a:solidFill>
                  <a:srgbClr val="343A40"/>
                </a:solidFill>
                <a:latin typeface="Barlow" panose="00000500000000000000" pitchFamily="2" charset="0"/>
              </a:rPr>
              <a:t>. New York: Bloomsbury Press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Wu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5"/>
              </a:rPr>
              <a:t>Education and Social Trust in Global Perspective</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Sociological Perspectives</a:t>
            </a:r>
            <a:r>
              <a:rPr lang="en-GB" sz="1100" dirty="0">
                <a:solidFill>
                  <a:srgbClr val="343A40"/>
                </a:solidFill>
                <a:latin typeface="Barlow" panose="00000500000000000000" pitchFamily="2" charset="0"/>
              </a:rPr>
              <a:t> 64(6):1166–86</a:t>
            </a:r>
          </a:p>
        </p:txBody>
      </p:sp>
    </p:spTree>
    <p:extLst>
      <p:ext uri="{BB962C8B-B14F-4D97-AF65-F5344CB8AC3E}">
        <p14:creationId xmlns:p14="http://schemas.microsoft.com/office/powerpoint/2010/main" val="3013806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5338635-EFB3-C5E4-1954-547EEF09C21B}"/>
              </a:ext>
            </a:extLst>
          </p:cNvPr>
          <p:cNvCxnSpPr>
            <a:cxnSpLocks/>
          </p:cNvCxnSpPr>
          <p:nvPr/>
        </p:nvCxnSpPr>
        <p:spPr>
          <a:xfrm>
            <a:off x="3657601" y="722671"/>
            <a:ext cx="551418" cy="3038168"/>
          </a:xfrm>
          <a:prstGeom prst="line">
            <a:avLst/>
          </a:prstGeom>
        </p:spPr>
        <p:style>
          <a:lnRef idx="2">
            <a:schemeClr val="accent2"/>
          </a:lnRef>
          <a:fillRef idx="0">
            <a:schemeClr val="accent2"/>
          </a:fillRef>
          <a:effectRef idx="1">
            <a:schemeClr val="accent2"/>
          </a:effectRef>
          <a:fontRef idx="minor">
            <a:schemeClr val="tx1"/>
          </a:fontRef>
        </p:style>
      </p:cxnSp>
      <p:cxnSp>
        <p:nvCxnSpPr>
          <p:cNvPr id="3" name="Straight Connector 2">
            <a:extLst>
              <a:ext uri="{FF2B5EF4-FFF2-40B4-BE49-F238E27FC236}">
                <a16:creationId xmlns:a16="http://schemas.microsoft.com/office/drawing/2014/main" id="{81A7A14C-0D29-22E1-66EF-E9179CAA5E1C}"/>
              </a:ext>
            </a:extLst>
          </p:cNvPr>
          <p:cNvCxnSpPr>
            <a:cxnSpLocks/>
          </p:cNvCxnSpPr>
          <p:nvPr/>
        </p:nvCxnSpPr>
        <p:spPr>
          <a:xfrm>
            <a:off x="3657601" y="722671"/>
            <a:ext cx="604683" cy="3598606"/>
          </a:xfrm>
          <a:prstGeom prst="line">
            <a:avLst/>
          </a:prstGeom>
        </p:spPr>
        <p:style>
          <a:lnRef idx="2">
            <a:schemeClr val="accent2"/>
          </a:lnRef>
          <a:fillRef idx="0">
            <a:schemeClr val="accent2"/>
          </a:fillRef>
          <a:effectRef idx="1">
            <a:schemeClr val="accent2"/>
          </a:effectRef>
          <a:fontRef idx="minor">
            <a:schemeClr val="tx1"/>
          </a:fontRef>
        </p:style>
      </p:cxnSp>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43</a:t>
            </a:fld>
            <a:endParaRPr lang="en-US" dirty="0"/>
          </a:p>
        </p:txBody>
      </p:sp>
      <p:sp>
        <p:nvSpPr>
          <p:cNvPr id="17" name="TextBox 16">
            <a:extLst>
              <a:ext uri="{FF2B5EF4-FFF2-40B4-BE49-F238E27FC236}">
                <a16:creationId xmlns:a16="http://schemas.microsoft.com/office/drawing/2014/main" id="{46E45E47-ED3B-22CB-7BA0-E3FDDFDB3E5E}"/>
              </a:ext>
            </a:extLst>
          </p:cNvPr>
          <p:cNvSpPr txBox="1"/>
          <p:nvPr/>
        </p:nvSpPr>
        <p:spPr>
          <a:xfrm>
            <a:off x="4209019" y="478869"/>
            <a:ext cx="4588394" cy="4185761"/>
          </a:xfrm>
          <a:prstGeom prst="rect">
            <a:avLst/>
          </a:prstGeom>
          <a:noFill/>
        </p:spPr>
        <p:txBody>
          <a:bodyPr wrap="square">
            <a:spAutoFit/>
          </a:bodyPr>
          <a:lstStyle/>
          <a:p>
            <a:pPr marL="176213" indent="-176213" algn="l">
              <a:spcBef>
                <a:spcPts val="600"/>
              </a:spcBef>
              <a:buFont typeface="+mj-lt"/>
              <a:buAutoNum type="arabicPeriod"/>
              <a:tabLst>
                <a:tab pos="176213" algn="l"/>
              </a:tabLst>
            </a:pPr>
            <a:r>
              <a:rPr lang="en-GB" sz="1100" b="1" i="0" dirty="0" err="1">
                <a:solidFill>
                  <a:srgbClr val="343A40"/>
                </a:solidFill>
                <a:effectLst/>
                <a:latin typeface="Barlow" panose="00000500000000000000" pitchFamily="2" charset="0"/>
              </a:rPr>
              <a:t>Akaeda</a:t>
            </a:r>
            <a:r>
              <a:rPr lang="en-GB" sz="1100" b="1" i="0" dirty="0">
                <a:solidFill>
                  <a:srgbClr val="343A40"/>
                </a:solidFill>
                <a:effectLst/>
                <a:latin typeface="Barlow" panose="00000500000000000000" pitchFamily="2" charset="0"/>
              </a:rPr>
              <a:t> (2023</a:t>
            </a:r>
            <a:r>
              <a:rPr lang="en-GB" sz="1100" b="1" dirty="0">
                <a:solidFill>
                  <a:srgbClr val="343A40"/>
                </a:solidFill>
                <a:latin typeface="Barlow" panose="00000500000000000000" pitchFamily="2" charset="0"/>
              </a:rPr>
              <a:t>)</a:t>
            </a:r>
            <a:r>
              <a:rPr lang="en-GB" sz="1100" b="1" i="0" dirty="0">
                <a:solidFill>
                  <a:srgbClr val="343A40"/>
                </a:solidFill>
                <a:effectLst/>
                <a:latin typeface="Barlow" panose="00000500000000000000" pitchFamily="2" charset="0"/>
              </a:rPr>
              <a:t> </a:t>
            </a:r>
            <a:r>
              <a:rPr lang="en-GB" sz="1100" b="0" i="0" dirty="0">
                <a:solidFill>
                  <a:srgbClr val="343A40"/>
                </a:solidFill>
                <a:effectLst/>
                <a:latin typeface="Barlow" panose="00000500000000000000" pitchFamily="2" charset="0"/>
              </a:rPr>
              <a:t>“</a:t>
            </a:r>
            <a:r>
              <a:rPr lang="en-GB" sz="1100" b="0" i="0" dirty="0">
                <a:solidFill>
                  <a:srgbClr val="343A40"/>
                </a:solidFill>
                <a:effectLst/>
                <a:latin typeface="Barlow" panose="00000500000000000000" pitchFamily="2" charset="0"/>
                <a:hlinkClick r:id="rId3"/>
              </a:rPr>
              <a:t>Trust and the Educational Gap in the Demand for Redistribution: Evidence from the World Values Survey and the European Value Study</a:t>
            </a:r>
            <a:r>
              <a:rPr lang="en-GB" sz="1100" b="0" i="0" dirty="0">
                <a:solidFill>
                  <a:srgbClr val="343A40"/>
                </a:solidFill>
                <a:effectLst/>
                <a:latin typeface="Barlow" panose="00000500000000000000" pitchFamily="2" charset="0"/>
              </a:rPr>
              <a:t>”. </a:t>
            </a:r>
            <a:r>
              <a:rPr lang="en-GB" sz="1100" b="0" i="1" dirty="0">
                <a:solidFill>
                  <a:srgbClr val="343A40"/>
                </a:solidFill>
                <a:effectLst/>
                <a:latin typeface="Barlow" panose="00000500000000000000" pitchFamily="2" charset="0"/>
              </a:rPr>
              <a:t>International Sociology</a:t>
            </a:r>
            <a:r>
              <a:rPr lang="en-GB" sz="1100" b="0" i="0" dirty="0">
                <a:solidFill>
                  <a:srgbClr val="343A40"/>
                </a:solidFill>
                <a:effectLst/>
                <a:latin typeface="Barlow" panose="00000500000000000000" pitchFamily="2" charset="0"/>
              </a:rPr>
              <a:t> 38(3): 290–310</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Dawson (2019)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4"/>
              </a:rPr>
              <a:t>How Persistent Is Generalised Trust?</a:t>
            </a:r>
            <a:r>
              <a:rPr lang="en-GB" sz="1100" dirty="0">
                <a:solidFill>
                  <a:srgbClr val="343A40"/>
                </a:solidFill>
                <a:latin typeface="Barlow" panose="00000500000000000000" pitchFamily="2" charset="0"/>
              </a:rPr>
              <a:t>” Sociology 53(3): 590–99</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Dingemans</a:t>
            </a:r>
            <a:r>
              <a:rPr lang="en-GB" sz="1100" b="1" dirty="0">
                <a:solidFill>
                  <a:srgbClr val="343A40"/>
                </a:solidFill>
                <a:latin typeface="Barlow" panose="00000500000000000000" pitchFamily="2" charset="0"/>
              </a:rPr>
              <a:t> and Van Ingen (2015) </a:t>
            </a:r>
            <a:r>
              <a:rPr lang="en-GB" sz="1100" dirty="0">
                <a:solidFill>
                  <a:srgbClr val="343A40"/>
                </a:solidFill>
                <a:latin typeface="Barlow" panose="00000500000000000000" pitchFamily="2" charset="0"/>
              </a:rPr>
              <a:t> “</a:t>
            </a:r>
            <a:r>
              <a:rPr lang="en-GB" sz="1100" dirty="0">
                <a:solidFill>
                  <a:srgbClr val="343A40"/>
                </a:solidFill>
                <a:latin typeface="Barlow" panose="00000500000000000000" pitchFamily="2" charset="0"/>
                <a:hlinkClick r:id="rId5"/>
              </a:rPr>
              <a:t>Does Religion Breed Trust? A Cross-National Study of the Effects of Religious Involvement, Religious Faith, and Religious Context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Journal for the Scientific Study of Religion</a:t>
            </a:r>
            <a:r>
              <a:rPr lang="en-GB" sz="1100" dirty="0">
                <a:solidFill>
                  <a:srgbClr val="343A40"/>
                </a:solidFill>
                <a:latin typeface="Barlow" panose="00000500000000000000" pitchFamily="2" charset="0"/>
              </a:rPr>
              <a:t> 54(4):739–55</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Kumove</a:t>
            </a:r>
            <a:r>
              <a:rPr lang="en-GB" sz="1100" b="1" dirty="0">
                <a:solidFill>
                  <a:srgbClr val="343A40"/>
                </a:solidFill>
                <a:latin typeface="Barlow" panose="00000500000000000000" pitchFamily="2" charset="0"/>
              </a:rPr>
              <a:t> (2024)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6"/>
              </a:rPr>
              <a:t>Take Five? Testing the Cultural and Experiential Theories of Generalised Trust Against Five Criteria</a:t>
            </a:r>
            <a:r>
              <a:rPr lang="en-GB" sz="1100" dirty="0">
                <a:solidFill>
                  <a:srgbClr val="343A40"/>
                </a:solidFill>
                <a:latin typeface="Barlow" panose="00000500000000000000" pitchFamily="2" charset="0"/>
              </a:rPr>
              <a:t>”. Political Studies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Mitchell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7"/>
              </a:rPr>
              <a:t>Social Trust and Anti-immigrant Attitudes in Europe: A Longitudinal Multi-Level Analysis</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Frontiers in Sociology</a:t>
            </a:r>
            <a:r>
              <a:rPr lang="en-GB" sz="1100" dirty="0">
                <a:solidFill>
                  <a:srgbClr val="343A40"/>
                </a:solidFill>
                <a:latin typeface="Barlow" panose="00000500000000000000" pitchFamily="2" charset="0"/>
              </a:rPr>
              <a:t> 6: 604884</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Österman</a:t>
            </a:r>
            <a:r>
              <a:rPr lang="en-GB" sz="1100" b="1" dirty="0">
                <a:solidFill>
                  <a:srgbClr val="343A40"/>
                </a:solidFill>
                <a:latin typeface="Barlow" panose="00000500000000000000" pitchFamily="2" charset="0"/>
              </a:rPr>
              <a:t>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8"/>
              </a:rPr>
              <a:t>Can We Trust Education for Fostering Trust? Quasi-Experimental Evidence on the Effect of Education and Tracking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Social Indicators Research</a:t>
            </a:r>
            <a:r>
              <a:rPr lang="en-GB" sz="1100" dirty="0">
                <a:solidFill>
                  <a:srgbClr val="343A40"/>
                </a:solidFill>
                <a:latin typeface="Barlow" panose="00000500000000000000" pitchFamily="2" charset="0"/>
              </a:rPr>
              <a:t> 154(1):211–33 </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Wilkinson and Pickett (2010) </a:t>
            </a:r>
            <a:r>
              <a:rPr lang="en-GB" sz="1100" dirty="0">
                <a:solidFill>
                  <a:srgbClr val="343A40"/>
                </a:solidFill>
                <a:latin typeface="Barlow" panose="00000500000000000000" pitchFamily="2" charset="0"/>
              </a:rPr>
              <a:t>“Income Inequality and Trust”, in </a:t>
            </a:r>
            <a:r>
              <a:rPr lang="en-GB" sz="1100" i="1" dirty="0">
                <a:solidFill>
                  <a:srgbClr val="343A40"/>
                </a:solidFill>
                <a:latin typeface="Barlow" panose="00000500000000000000" pitchFamily="2" charset="0"/>
              </a:rPr>
              <a:t>Chapter 4</a:t>
            </a:r>
            <a:r>
              <a:rPr lang="en-GB" sz="1100" dirty="0">
                <a:solidFill>
                  <a:srgbClr val="343A40"/>
                </a:solidFill>
                <a:latin typeface="Barlow" panose="00000500000000000000" pitchFamily="2" charset="0"/>
              </a:rPr>
              <a:t> of </a:t>
            </a:r>
            <a:r>
              <a:rPr lang="en-GB" sz="1100" i="1" dirty="0">
                <a:solidFill>
                  <a:srgbClr val="343A40"/>
                </a:solidFill>
                <a:latin typeface="Barlow" panose="00000500000000000000" pitchFamily="2" charset="0"/>
                <a:hlinkClick r:id="rId9"/>
              </a:rPr>
              <a:t>The Spirit Level: Why Greater Equality Makes Societies Stronger</a:t>
            </a:r>
            <a:r>
              <a:rPr lang="en-GB" sz="1100" dirty="0">
                <a:solidFill>
                  <a:srgbClr val="343A40"/>
                </a:solidFill>
                <a:latin typeface="Barlow" panose="00000500000000000000" pitchFamily="2" charset="0"/>
              </a:rPr>
              <a:t>. New York: Bloomsbury Press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Wu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0"/>
              </a:rPr>
              <a:t>Education and Social Trust in Global Perspective</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Sociological Perspectives</a:t>
            </a:r>
            <a:r>
              <a:rPr lang="en-GB" sz="1100" dirty="0">
                <a:solidFill>
                  <a:srgbClr val="343A40"/>
                </a:solidFill>
                <a:latin typeface="Barlow" panose="00000500000000000000" pitchFamily="2" charset="0"/>
              </a:rPr>
              <a:t> 64(6):1166–86</a:t>
            </a:r>
          </a:p>
        </p:txBody>
      </p:sp>
      <p:cxnSp>
        <p:nvCxnSpPr>
          <p:cNvPr id="22" name="Straight Connector 21">
            <a:extLst>
              <a:ext uri="{FF2B5EF4-FFF2-40B4-BE49-F238E27FC236}">
                <a16:creationId xmlns:a16="http://schemas.microsoft.com/office/drawing/2014/main" id="{E717D236-FC11-74CC-F9BE-13380E036D8C}"/>
              </a:ext>
            </a:extLst>
          </p:cNvPr>
          <p:cNvCxnSpPr>
            <a:cxnSpLocks/>
          </p:cNvCxnSpPr>
          <p:nvPr/>
        </p:nvCxnSpPr>
        <p:spPr>
          <a:xfrm flipH="1" flipV="1">
            <a:off x="3657601" y="1482213"/>
            <a:ext cx="604683" cy="125361"/>
          </a:xfrm>
          <a:prstGeom prst="line">
            <a:avLst/>
          </a:prstGeom>
          <a:ln>
            <a:solidFill>
              <a:schemeClr val="accent6">
                <a:lumMod val="75000"/>
              </a:schemeClr>
            </a:solidFill>
          </a:ln>
        </p:spPr>
        <p:style>
          <a:lnRef idx="2">
            <a:schemeClr val="accent6"/>
          </a:lnRef>
          <a:fillRef idx="0">
            <a:schemeClr val="accent6"/>
          </a:fillRef>
          <a:effectRef idx="1">
            <a:schemeClr val="accent6"/>
          </a:effectRef>
          <a:fontRef idx="minor">
            <a:schemeClr val="tx1"/>
          </a:fontRef>
        </p:style>
      </p:cxnSp>
      <p:cxnSp>
        <p:nvCxnSpPr>
          <p:cNvPr id="9" name="Straight Connector 8">
            <a:extLst>
              <a:ext uri="{FF2B5EF4-FFF2-40B4-BE49-F238E27FC236}">
                <a16:creationId xmlns:a16="http://schemas.microsoft.com/office/drawing/2014/main" id="{8C4EB436-44C5-DA9C-D1C7-285C8B65CC62}"/>
              </a:ext>
            </a:extLst>
          </p:cNvPr>
          <p:cNvCxnSpPr>
            <a:cxnSpLocks/>
          </p:cNvCxnSpPr>
          <p:nvPr/>
        </p:nvCxnSpPr>
        <p:spPr>
          <a:xfrm flipH="1" flipV="1">
            <a:off x="3657601" y="1482213"/>
            <a:ext cx="604683" cy="2839064"/>
          </a:xfrm>
          <a:prstGeom prst="line">
            <a:avLst/>
          </a:prstGeom>
          <a:ln>
            <a:solidFill>
              <a:schemeClr val="accent6">
                <a:lumMod val="75000"/>
              </a:schemeClr>
            </a:solidFill>
          </a:ln>
        </p:spPr>
        <p:style>
          <a:lnRef idx="2">
            <a:schemeClr val="accent6"/>
          </a:lnRef>
          <a:fillRef idx="0">
            <a:schemeClr val="accent6"/>
          </a:fillRef>
          <a:effectRef idx="1">
            <a:schemeClr val="accent6"/>
          </a:effectRef>
          <a:fontRef idx="minor">
            <a:schemeClr val="tx1"/>
          </a:fontRef>
        </p:style>
      </p:cxnSp>
      <p:cxnSp>
        <p:nvCxnSpPr>
          <p:cNvPr id="35" name="Straight Connector 34">
            <a:extLst>
              <a:ext uri="{FF2B5EF4-FFF2-40B4-BE49-F238E27FC236}">
                <a16:creationId xmlns:a16="http://schemas.microsoft.com/office/drawing/2014/main" id="{8932E756-AB0C-B08F-1638-1269EB5FDCCD}"/>
              </a:ext>
            </a:extLst>
          </p:cNvPr>
          <p:cNvCxnSpPr>
            <a:cxnSpLocks/>
          </p:cNvCxnSpPr>
          <p:nvPr/>
        </p:nvCxnSpPr>
        <p:spPr>
          <a:xfrm>
            <a:off x="3657601" y="2927555"/>
            <a:ext cx="604683" cy="221226"/>
          </a:xfrm>
          <a:prstGeom prst="line">
            <a:avLst/>
          </a:prstGeom>
          <a:ln>
            <a:solidFill>
              <a:srgbClr val="CEB10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D29C920-4F47-B44D-74BD-ED4BA3D1774A}"/>
              </a:ext>
            </a:extLst>
          </p:cNvPr>
          <p:cNvCxnSpPr>
            <a:cxnSpLocks/>
          </p:cNvCxnSpPr>
          <p:nvPr/>
        </p:nvCxnSpPr>
        <p:spPr>
          <a:xfrm>
            <a:off x="3657601" y="2212258"/>
            <a:ext cx="604683" cy="936523"/>
          </a:xfrm>
          <a:prstGeom prst="line">
            <a:avLst/>
          </a:prstGeom>
          <a:ln>
            <a:solidFill>
              <a:srgbClr val="A27B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D626140-26AD-DCE8-2759-9CAAB571660D}"/>
              </a:ext>
            </a:extLst>
          </p:cNvPr>
          <p:cNvCxnSpPr>
            <a:cxnSpLocks/>
          </p:cNvCxnSpPr>
          <p:nvPr/>
        </p:nvCxnSpPr>
        <p:spPr>
          <a:xfrm flipV="1">
            <a:off x="3657601" y="656303"/>
            <a:ext cx="604683" cy="1555955"/>
          </a:xfrm>
          <a:prstGeom prst="line">
            <a:avLst/>
          </a:prstGeom>
          <a:ln>
            <a:solidFill>
              <a:srgbClr val="A27B00"/>
            </a:solidFill>
          </a:ln>
        </p:spPr>
        <p:style>
          <a:lnRef idx="2">
            <a:schemeClr val="accent1"/>
          </a:lnRef>
          <a:fillRef idx="0">
            <a:schemeClr val="accent1"/>
          </a:fillRef>
          <a:effectRef idx="1">
            <a:schemeClr val="accent1"/>
          </a:effectRef>
          <a:fontRef idx="minor">
            <a:schemeClr val="tx1"/>
          </a:fontRef>
        </p:style>
      </p:cxnSp>
      <p:graphicFrame>
        <p:nvGraphicFramePr>
          <p:cNvPr id="18" name="Diagram 17">
            <a:extLst>
              <a:ext uri="{FF2B5EF4-FFF2-40B4-BE49-F238E27FC236}">
                <a16:creationId xmlns:a16="http://schemas.microsoft.com/office/drawing/2014/main" id="{4648129B-AFAB-A909-DCB0-EF0A2A16F293}"/>
              </a:ext>
            </a:extLst>
          </p:cNvPr>
          <p:cNvGraphicFramePr/>
          <p:nvPr/>
        </p:nvGraphicFramePr>
        <p:xfrm>
          <a:off x="1" y="41443"/>
          <a:ext cx="3657600" cy="505617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39428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44</a:t>
            </a:fld>
            <a:endParaRPr lang="en-US" dirty="0"/>
          </a:p>
        </p:txBody>
      </p:sp>
      <p:sp>
        <p:nvSpPr>
          <p:cNvPr id="17" name="TextBox 16">
            <a:extLst>
              <a:ext uri="{FF2B5EF4-FFF2-40B4-BE49-F238E27FC236}">
                <a16:creationId xmlns:a16="http://schemas.microsoft.com/office/drawing/2014/main" id="{46E45E47-ED3B-22CB-7BA0-E3FDDFDB3E5E}"/>
              </a:ext>
            </a:extLst>
          </p:cNvPr>
          <p:cNvSpPr txBox="1"/>
          <p:nvPr/>
        </p:nvSpPr>
        <p:spPr>
          <a:xfrm>
            <a:off x="4209019" y="478869"/>
            <a:ext cx="4588394" cy="4185761"/>
          </a:xfrm>
          <a:prstGeom prst="rect">
            <a:avLst/>
          </a:prstGeom>
          <a:noFill/>
        </p:spPr>
        <p:txBody>
          <a:bodyPr wrap="square">
            <a:spAutoFit/>
          </a:bodyPr>
          <a:lstStyle/>
          <a:p>
            <a:pPr marL="176213" indent="-176213" algn="l">
              <a:spcBef>
                <a:spcPts val="600"/>
              </a:spcBef>
              <a:buFont typeface="+mj-lt"/>
              <a:buAutoNum type="arabicPeriod"/>
              <a:tabLst>
                <a:tab pos="176213" algn="l"/>
              </a:tabLst>
            </a:pPr>
            <a:r>
              <a:rPr lang="en-GB" sz="1100" b="1" i="0" dirty="0" err="1">
                <a:solidFill>
                  <a:srgbClr val="343A40"/>
                </a:solidFill>
                <a:effectLst/>
                <a:latin typeface="Barlow" panose="00000500000000000000" pitchFamily="2" charset="0"/>
              </a:rPr>
              <a:t>Akaeda</a:t>
            </a:r>
            <a:r>
              <a:rPr lang="en-GB" sz="1100" b="1" i="0" dirty="0">
                <a:solidFill>
                  <a:srgbClr val="343A40"/>
                </a:solidFill>
                <a:effectLst/>
                <a:latin typeface="Barlow" panose="00000500000000000000" pitchFamily="2" charset="0"/>
              </a:rPr>
              <a:t> (2023</a:t>
            </a:r>
            <a:r>
              <a:rPr lang="en-GB" sz="1100" b="1" dirty="0">
                <a:solidFill>
                  <a:srgbClr val="343A40"/>
                </a:solidFill>
                <a:latin typeface="Barlow" panose="00000500000000000000" pitchFamily="2" charset="0"/>
              </a:rPr>
              <a:t>)</a:t>
            </a:r>
            <a:r>
              <a:rPr lang="en-GB" sz="1100" b="1" i="0" dirty="0">
                <a:solidFill>
                  <a:srgbClr val="343A40"/>
                </a:solidFill>
                <a:effectLst/>
                <a:latin typeface="Barlow" panose="00000500000000000000" pitchFamily="2" charset="0"/>
              </a:rPr>
              <a:t> </a:t>
            </a:r>
            <a:r>
              <a:rPr lang="en-GB" sz="1100" b="0" i="0" dirty="0">
                <a:solidFill>
                  <a:srgbClr val="343A40"/>
                </a:solidFill>
                <a:effectLst/>
                <a:latin typeface="Barlow" panose="00000500000000000000" pitchFamily="2" charset="0"/>
              </a:rPr>
              <a:t>“</a:t>
            </a:r>
            <a:r>
              <a:rPr lang="en-GB" sz="1100" b="0" i="0" dirty="0">
                <a:solidFill>
                  <a:srgbClr val="343A40"/>
                </a:solidFill>
                <a:effectLst/>
                <a:latin typeface="Barlow" panose="00000500000000000000" pitchFamily="2" charset="0"/>
                <a:hlinkClick r:id="rId3"/>
              </a:rPr>
              <a:t>Trust and the Educational Gap in the Demand for Redistribution: Evidence from the World Values Survey and the European Value Study</a:t>
            </a:r>
            <a:r>
              <a:rPr lang="en-GB" sz="1100" b="0" i="0" dirty="0">
                <a:solidFill>
                  <a:srgbClr val="343A40"/>
                </a:solidFill>
                <a:effectLst/>
                <a:latin typeface="Barlow" panose="00000500000000000000" pitchFamily="2" charset="0"/>
              </a:rPr>
              <a:t>”. </a:t>
            </a:r>
            <a:r>
              <a:rPr lang="en-GB" sz="1100" b="0" i="1" dirty="0">
                <a:solidFill>
                  <a:srgbClr val="343A40"/>
                </a:solidFill>
                <a:effectLst/>
                <a:latin typeface="Barlow" panose="00000500000000000000" pitchFamily="2" charset="0"/>
              </a:rPr>
              <a:t>International Sociology</a:t>
            </a:r>
            <a:r>
              <a:rPr lang="en-GB" sz="1100" b="0" i="0" dirty="0">
                <a:solidFill>
                  <a:srgbClr val="343A40"/>
                </a:solidFill>
                <a:effectLst/>
                <a:latin typeface="Barlow" panose="00000500000000000000" pitchFamily="2" charset="0"/>
              </a:rPr>
              <a:t> 38(3): 290–310</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Dawson (2019)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4"/>
              </a:rPr>
              <a:t>How Persistent Is Generalised Trust?</a:t>
            </a:r>
            <a:r>
              <a:rPr lang="en-GB" sz="1100" dirty="0">
                <a:solidFill>
                  <a:srgbClr val="343A40"/>
                </a:solidFill>
                <a:latin typeface="Barlow" panose="00000500000000000000" pitchFamily="2" charset="0"/>
              </a:rPr>
              <a:t>” Sociology 53(3): 590–99</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Dingemans</a:t>
            </a:r>
            <a:r>
              <a:rPr lang="en-GB" sz="1100" b="1" dirty="0">
                <a:solidFill>
                  <a:srgbClr val="343A40"/>
                </a:solidFill>
                <a:latin typeface="Barlow" panose="00000500000000000000" pitchFamily="2" charset="0"/>
              </a:rPr>
              <a:t> and Van Ingen (2015) </a:t>
            </a:r>
            <a:r>
              <a:rPr lang="en-GB" sz="1100" dirty="0">
                <a:solidFill>
                  <a:srgbClr val="343A40"/>
                </a:solidFill>
                <a:latin typeface="Barlow" panose="00000500000000000000" pitchFamily="2" charset="0"/>
              </a:rPr>
              <a:t> “</a:t>
            </a:r>
            <a:r>
              <a:rPr lang="en-GB" sz="1100" dirty="0">
                <a:solidFill>
                  <a:srgbClr val="343A40"/>
                </a:solidFill>
                <a:latin typeface="Barlow" panose="00000500000000000000" pitchFamily="2" charset="0"/>
                <a:hlinkClick r:id="rId5"/>
              </a:rPr>
              <a:t>Does Religion Breed Trust? A Cross-National Study of the Effects of Religious Involvement, Religious Faith, and Religious Context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Journal for the Scientific Study of Religion</a:t>
            </a:r>
            <a:r>
              <a:rPr lang="en-GB" sz="1100" dirty="0">
                <a:solidFill>
                  <a:srgbClr val="343A40"/>
                </a:solidFill>
                <a:latin typeface="Barlow" panose="00000500000000000000" pitchFamily="2" charset="0"/>
              </a:rPr>
              <a:t> 54(4):739–55</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Kumove</a:t>
            </a:r>
            <a:r>
              <a:rPr lang="en-GB" sz="1100" b="1" dirty="0">
                <a:solidFill>
                  <a:srgbClr val="343A40"/>
                </a:solidFill>
                <a:latin typeface="Barlow" panose="00000500000000000000" pitchFamily="2" charset="0"/>
              </a:rPr>
              <a:t> (2024)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6"/>
              </a:rPr>
              <a:t>Take Five? Testing the Cultural and Experiential Theories of Generalised Trust Against Five Criteria</a:t>
            </a:r>
            <a:r>
              <a:rPr lang="en-GB" sz="1100" dirty="0">
                <a:solidFill>
                  <a:srgbClr val="343A40"/>
                </a:solidFill>
                <a:latin typeface="Barlow" panose="00000500000000000000" pitchFamily="2" charset="0"/>
              </a:rPr>
              <a:t>”. Political Studies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Mitchell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7"/>
              </a:rPr>
              <a:t>Social Trust and Anti-immigrant Attitudes in Europe: A Longitudinal Multi-Level Analysis</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Frontiers in Sociology</a:t>
            </a:r>
            <a:r>
              <a:rPr lang="en-GB" sz="1100" dirty="0">
                <a:solidFill>
                  <a:srgbClr val="343A40"/>
                </a:solidFill>
                <a:latin typeface="Barlow" panose="00000500000000000000" pitchFamily="2" charset="0"/>
              </a:rPr>
              <a:t> 6: 604884</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Österman</a:t>
            </a:r>
            <a:r>
              <a:rPr lang="en-GB" sz="1100" b="1" dirty="0">
                <a:solidFill>
                  <a:srgbClr val="343A40"/>
                </a:solidFill>
                <a:latin typeface="Barlow" panose="00000500000000000000" pitchFamily="2" charset="0"/>
              </a:rPr>
              <a:t>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8"/>
              </a:rPr>
              <a:t>Can We Trust Education for Fostering Trust? Quasi-Experimental Evidence on the Effect of Education and Tracking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Social Indicators Research</a:t>
            </a:r>
            <a:r>
              <a:rPr lang="en-GB" sz="1100" dirty="0">
                <a:solidFill>
                  <a:srgbClr val="343A40"/>
                </a:solidFill>
                <a:latin typeface="Barlow" panose="00000500000000000000" pitchFamily="2" charset="0"/>
              </a:rPr>
              <a:t> 154(1):211–33 </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Wilkinson and Pickett (2010) </a:t>
            </a:r>
            <a:r>
              <a:rPr lang="en-GB" sz="1100" dirty="0">
                <a:solidFill>
                  <a:srgbClr val="343A40"/>
                </a:solidFill>
                <a:latin typeface="Barlow" panose="00000500000000000000" pitchFamily="2" charset="0"/>
              </a:rPr>
              <a:t>“Income Inequality and Trust”, in </a:t>
            </a:r>
            <a:r>
              <a:rPr lang="en-GB" sz="1100" i="1" dirty="0">
                <a:solidFill>
                  <a:srgbClr val="343A40"/>
                </a:solidFill>
                <a:latin typeface="Barlow" panose="00000500000000000000" pitchFamily="2" charset="0"/>
              </a:rPr>
              <a:t>Chapter 4</a:t>
            </a:r>
            <a:r>
              <a:rPr lang="en-GB" sz="1100" dirty="0">
                <a:solidFill>
                  <a:srgbClr val="343A40"/>
                </a:solidFill>
                <a:latin typeface="Barlow" panose="00000500000000000000" pitchFamily="2" charset="0"/>
              </a:rPr>
              <a:t> of </a:t>
            </a:r>
            <a:r>
              <a:rPr lang="en-GB" sz="1100" i="1" dirty="0">
                <a:solidFill>
                  <a:srgbClr val="343A40"/>
                </a:solidFill>
                <a:latin typeface="Barlow" panose="00000500000000000000" pitchFamily="2" charset="0"/>
                <a:hlinkClick r:id="rId9"/>
              </a:rPr>
              <a:t>The Spirit Level: Why Greater Equality Makes Societies Stronger</a:t>
            </a:r>
            <a:r>
              <a:rPr lang="en-GB" sz="1100" dirty="0">
                <a:solidFill>
                  <a:srgbClr val="343A40"/>
                </a:solidFill>
                <a:latin typeface="Barlow" panose="00000500000000000000" pitchFamily="2" charset="0"/>
              </a:rPr>
              <a:t>. New York: Bloomsbury Press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Wu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0"/>
              </a:rPr>
              <a:t>Education and Social Trust in Global Perspective</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Sociological Perspectives</a:t>
            </a:r>
            <a:r>
              <a:rPr lang="en-GB" sz="1100" dirty="0">
                <a:solidFill>
                  <a:srgbClr val="343A40"/>
                </a:solidFill>
                <a:latin typeface="Barlow" panose="00000500000000000000" pitchFamily="2" charset="0"/>
              </a:rPr>
              <a:t> 64(6):1166–86</a:t>
            </a:r>
          </a:p>
        </p:txBody>
      </p:sp>
      <p:cxnSp>
        <p:nvCxnSpPr>
          <p:cNvPr id="8" name="Straight Connector 7">
            <a:extLst>
              <a:ext uri="{FF2B5EF4-FFF2-40B4-BE49-F238E27FC236}">
                <a16:creationId xmlns:a16="http://schemas.microsoft.com/office/drawing/2014/main" id="{15338635-EFB3-C5E4-1954-547EEF09C21B}"/>
              </a:ext>
            </a:extLst>
          </p:cNvPr>
          <p:cNvCxnSpPr>
            <a:cxnSpLocks/>
          </p:cNvCxnSpPr>
          <p:nvPr/>
        </p:nvCxnSpPr>
        <p:spPr>
          <a:xfrm>
            <a:off x="3657601" y="722671"/>
            <a:ext cx="551418" cy="3038168"/>
          </a:xfrm>
          <a:prstGeom prst="line">
            <a:avLst/>
          </a:prstGeom>
          <a:ln>
            <a:solidFill>
              <a:srgbClr val="C0C0C0">
                <a:alpha val="50196"/>
              </a:srgbClr>
            </a:solidFill>
          </a:ln>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E717D236-FC11-74CC-F9BE-13380E036D8C}"/>
              </a:ext>
            </a:extLst>
          </p:cNvPr>
          <p:cNvCxnSpPr>
            <a:cxnSpLocks/>
          </p:cNvCxnSpPr>
          <p:nvPr/>
        </p:nvCxnSpPr>
        <p:spPr>
          <a:xfrm flipH="1" flipV="1">
            <a:off x="3657601" y="1482213"/>
            <a:ext cx="604683" cy="125361"/>
          </a:xfrm>
          <a:prstGeom prst="line">
            <a:avLst/>
          </a:prstGeom>
          <a:ln>
            <a:solidFill>
              <a:srgbClr val="C0C0C0">
                <a:alpha val="50196"/>
              </a:srgbClr>
            </a:solidFill>
          </a:ln>
        </p:spPr>
        <p:style>
          <a:lnRef idx="2">
            <a:schemeClr val="accent6"/>
          </a:lnRef>
          <a:fillRef idx="0">
            <a:schemeClr val="accent6"/>
          </a:fillRef>
          <a:effectRef idx="1">
            <a:schemeClr val="accent6"/>
          </a:effectRef>
          <a:fontRef idx="minor">
            <a:schemeClr val="tx1"/>
          </a:fontRef>
        </p:style>
      </p:cxnSp>
      <p:cxnSp>
        <p:nvCxnSpPr>
          <p:cNvPr id="28" name="Straight Connector 27">
            <a:extLst>
              <a:ext uri="{FF2B5EF4-FFF2-40B4-BE49-F238E27FC236}">
                <a16:creationId xmlns:a16="http://schemas.microsoft.com/office/drawing/2014/main" id="{6D626140-26AD-DCE8-2759-9CAAB571660D}"/>
              </a:ext>
            </a:extLst>
          </p:cNvPr>
          <p:cNvCxnSpPr>
            <a:cxnSpLocks/>
          </p:cNvCxnSpPr>
          <p:nvPr/>
        </p:nvCxnSpPr>
        <p:spPr>
          <a:xfrm flipV="1">
            <a:off x="3657601" y="678425"/>
            <a:ext cx="604683" cy="1533833"/>
          </a:xfrm>
          <a:prstGeom prst="line">
            <a:avLst/>
          </a:prstGeom>
          <a:ln>
            <a:solidFill>
              <a:srgbClr val="C0C0C0">
                <a:alpha val="50196"/>
              </a:srgb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932E756-AB0C-B08F-1638-1269EB5FDCCD}"/>
              </a:ext>
            </a:extLst>
          </p:cNvPr>
          <p:cNvCxnSpPr>
            <a:cxnSpLocks/>
          </p:cNvCxnSpPr>
          <p:nvPr/>
        </p:nvCxnSpPr>
        <p:spPr>
          <a:xfrm>
            <a:off x="3657601" y="2927555"/>
            <a:ext cx="604683" cy="221226"/>
          </a:xfrm>
          <a:prstGeom prst="line">
            <a:avLst/>
          </a:prstGeom>
          <a:ln>
            <a:solidFill>
              <a:srgbClr val="C0C0C0">
                <a:alpha val="50196"/>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832C04C-951F-22B6-76D4-92C361134265}"/>
              </a:ext>
            </a:extLst>
          </p:cNvPr>
          <p:cNvCxnSpPr>
            <a:cxnSpLocks/>
          </p:cNvCxnSpPr>
          <p:nvPr/>
        </p:nvCxnSpPr>
        <p:spPr>
          <a:xfrm>
            <a:off x="3657601" y="722671"/>
            <a:ext cx="604683" cy="3598606"/>
          </a:xfrm>
          <a:prstGeom prst="line">
            <a:avLst/>
          </a:prstGeom>
          <a:ln>
            <a:solidFill>
              <a:srgbClr val="C0C0C0">
                <a:alpha val="50196"/>
              </a:srgbClr>
            </a:solidFill>
          </a:ln>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221727E9-D01A-0B50-3EEF-5ADB53BAF4D6}"/>
              </a:ext>
            </a:extLst>
          </p:cNvPr>
          <p:cNvCxnSpPr>
            <a:cxnSpLocks/>
          </p:cNvCxnSpPr>
          <p:nvPr/>
        </p:nvCxnSpPr>
        <p:spPr>
          <a:xfrm flipH="1" flipV="1">
            <a:off x="3657601" y="1482213"/>
            <a:ext cx="604683" cy="2839064"/>
          </a:xfrm>
          <a:prstGeom prst="line">
            <a:avLst/>
          </a:prstGeom>
          <a:ln>
            <a:solidFill>
              <a:srgbClr val="C0C0C0">
                <a:alpha val="50196"/>
              </a:srgbClr>
            </a:solidFill>
          </a:ln>
        </p:spPr>
        <p:style>
          <a:lnRef idx="2">
            <a:schemeClr val="accent6"/>
          </a:lnRef>
          <a:fillRef idx="0">
            <a:schemeClr val="accent6"/>
          </a:fillRef>
          <a:effectRef idx="1">
            <a:schemeClr val="accent6"/>
          </a:effectRef>
          <a:fontRef idx="minor">
            <a:schemeClr val="tx1"/>
          </a:fontRef>
        </p:style>
      </p:cxnSp>
      <p:cxnSp>
        <p:nvCxnSpPr>
          <p:cNvPr id="21" name="Straight Connector 20">
            <a:extLst>
              <a:ext uri="{FF2B5EF4-FFF2-40B4-BE49-F238E27FC236}">
                <a16:creationId xmlns:a16="http://schemas.microsoft.com/office/drawing/2014/main" id="{8B9979A6-7117-2B6A-98C2-8F376F51BC91}"/>
              </a:ext>
            </a:extLst>
          </p:cNvPr>
          <p:cNvCxnSpPr>
            <a:cxnSpLocks/>
          </p:cNvCxnSpPr>
          <p:nvPr/>
        </p:nvCxnSpPr>
        <p:spPr>
          <a:xfrm>
            <a:off x="3657601" y="2212258"/>
            <a:ext cx="604683" cy="936523"/>
          </a:xfrm>
          <a:prstGeom prst="line">
            <a:avLst/>
          </a:prstGeom>
          <a:ln>
            <a:solidFill>
              <a:srgbClr val="C0C0C0">
                <a:alpha val="50196"/>
              </a:srgbClr>
            </a:solidFill>
          </a:ln>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D4825319-0077-75F3-0D51-EFAB0442A5E1}"/>
              </a:ext>
            </a:extLst>
          </p:cNvPr>
          <p:cNvCxnSpPr>
            <a:cxnSpLocks/>
          </p:cNvCxnSpPr>
          <p:nvPr/>
        </p:nvCxnSpPr>
        <p:spPr>
          <a:xfrm flipH="1">
            <a:off x="3657601" y="1607574"/>
            <a:ext cx="604683" cy="2042652"/>
          </a:xfrm>
          <a:prstGeom prst="line">
            <a:avLst/>
          </a:prstGeom>
          <a:ln>
            <a:solidFill>
              <a:srgbClr val="A3B25A"/>
            </a:solidFill>
          </a:ln>
        </p:spPr>
        <p:style>
          <a:lnRef idx="2">
            <a:schemeClr val="accent6"/>
          </a:lnRef>
          <a:fillRef idx="0">
            <a:schemeClr val="accent6"/>
          </a:fillRef>
          <a:effectRef idx="1">
            <a:schemeClr val="accent6"/>
          </a:effectRef>
          <a:fontRef idx="minor">
            <a:schemeClr val="tx1"/>
          </a:fontRef>
        </p:style>
      </p:cxnSp>
      <p:cxnSp>
        <p:nvCxnSpPr>
          <p:cNvPr id="3" name="Straight Connector 2">
            <a:extLst>
              <a:ext uri="{FF2B5EF4-FFF2-40B4-BE49-F238E27FC236}">
                <a16:creationId xmlns:a16="http://schemas.microsoft.com/office/drawing/2014/main" id="{EFB6A9CA-4C6F-9F18-4442-FAE56ACA3DF0}"/>
              </a:ext>
            </a:extLst>
          </p:cNvPr>
          <p:cNvCxnSpPr>
            <a:cxnSpLocks/>
          </p:cNvCxnSpPr>
          <p:nvPr/>
        </p:nvCxnSpPr>
        <p:spPr>
          <a:xfrm flipH="1">
            <a:off x="3657601" y="2772697"/>
            <a:ext cx="604683" cy="899652"/>
          </a:xfrm>
          <a:prstGeom prst="line">
            <a:avLst/>
          </a:prstGeom>
          <a:ln>
            <a:solidFill>
              <a:srgbClr val="A3B25A"/>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53559389-DCFF-2BA5-36EC-2669064EDEC8}"/>
              </a:ext>
            </a:extLst>
          </p:cNvPr>
          <p:cNvCxnSpPr>
            <a:cxnSpLocks/>
          </p:cNvCxnSpPr>
          <p:nvPr/>
        </p:nvCxnSpPr>
        <p:spPr>
          <a:xfrm flipH="1" flipV="1">
            <a:off x="3657601" y="3661289"/>
            <a:ext cx="551418" cy="659988"/>
          </a:xfrm>
          <a:prstGeom prst="line">
            <a:avLst/>
          </a:prstGeom>
          <a:ln>
            <a:solidFill>
              <a:srgbClr val="A3B25A"/>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243399A-8EA5-F235-84CD-311461E8BC3A}"/>
              </a:ext>
            </a:extLst>
          </p:cNvPr>
          <p:cNvCxnSpPr>
            <a:cxnSpLocks/>
          </p:cNvCxnSpPr>
          <p:nvPr/>
        </p:nvCxnSpPr>
        <p:spPr>
          <a:xfrm flipH="1">
            <a:off x="3657601" y="700548"/>
            <a:ext cx="604683" cy="2938618"/>
          </a:xfrm>
          <a:prstGeom prst="line">
            <a:avLst/>
          </a:prstGeom>
          <a:ln>
            <a:solidFill>
              <a:srgbClr val="A3B25A"/>
            </a:solidFill>
          </a:ln>
        </p:spPr>
        <p:style>
          <a:lnRef idx="2">
            <a:schemeClr val="accent6"/>
          </a:lnRef>
          <a:fillRef idx="0">
            <a:schemeClr val="accent6"/>
          </a:fillRef>
          <a:effectRef idx="1">
            <a:schemeClr val="accent6"/>
          </a:effectRef>
          <a:fontRef idx="minor">
            <a:schemeClr val="tx1"/>
          </a:fontRef>
        </p:style>
      </p:cxnSp>
      <p:cxnSp>
        <p:nvCxnSpPr>
          <p:cNvPr id="12" name="Straight Connector 11">
            <a:extLst>
              <a:ext uri="{FF2B5EF4-FFF2-40B4-BE49-F238E27FC236}">
                <a16:creationId xmlns:a16="http://schemas.microsoft.com/office/drawing/2014/main" id="{A8BFE727-BE51-ADBB-BF73-234DC5CBC0D8}"/>
              </a:ext>
            </a:extLst>
          </p:cNvPr>
          <p:cNvCxnSpPr>
            <a:cxnSpLocks/>
          </p:cNvCxnSpPr>
          <p:nvPr/>
        </p:nvCxnSpPr>
        <p:spPr>
          <a:xfrm flipH="1">
            <a:off x="3657601" y="3200400"/>
            <a:ext cx="604683" cy="483012"/>
          </a:xfrm>
          <a:prstGeom prst="line">
            <a:avLst/>
          </a:prstGeom>
          <a:ln>
            <a:solidFill>
              <a:srgbClr val="A3B25A"/>
            </a:solidFill>
          </a:ln>
        </p:spPr>
        <p:style>
          <a:lnRef idx="2">
            <a:schemeClr val="accent1"/>
          </a:lnRef>
          <a:fillRef idx="0">
            <a:schemeClr val="accent1"/>
          </a:fillRef>
          <a:effectRef idx="1">
            <a:schemeClr val="accent1"/>
          </a:effectRef>
          <a:fontRef idx="minor">
            <a:schemeClr val="tx1"/>
          </a:fontRef>
        </p:style>
      </p:cxnSp>
      <p:graphicFrame>
        <p:nvGraphicFramePr>
          <p:cNvPr id="23" name="Diagram 22">
            <a:extLst>
              <a:ext uri="{FF2B5EF4-FFF2-40B4-BE49-F238E27FC236}">
                <a16:creationId xmlns:a16="http://schemas.microsoft.com/office/drawing/2014/main" id="{2BB7A44D-30F0-0A59-FB42-6C57093188EF}"/>
              </a:ext>
            </a:extLst>
          </p:cNvPr>
          <p:cNvGraphicFramePr/>
          <p:nvPr/>
        </p:nvGraphicFramePr>
        <p:xfrm>
          <a:off x="1" y="41443"/>
          <a:ext cx="3657600" cy="505617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89676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45</a:t>
            </a:fld>
            <a:endParaRPr lang="en-US" dirty="0"/>
          </a:p>
        </p:txBody>
      </p:sp>
      <p:sp>
        <p:nvSpPr>
          <p:cNvPr id="17" name="TextBox 16">
            <a:extLst>
              <a:ext uri="{FF2B5EF4-FFF2-40B4-BE49-F238E27FC236}">
                <a16:creationId xmlns:a16="http://schemas.microsoft.com/office/drawing/2014/main" id="{46E45E47-ED3B-22CB-7BA0-E3FDDFDB3E5E}"/>
              </a:ext>
            </a:extLst>
          </p:cNvPr>
          <p:cNvSpPr txBox="1"/>
          <p:nvPr/>
        </p:nvSpPr>
        <p:spPr>
          <a:xfrm>
            <a:off x="4209019" y="478869"/>
            <a:ext cx="4588394" cy="4185761"/>
          </a:xfrm>
          <a:prstGeom prst="rect">
            <a:avLst/>
          </a:prstGeom>
          <a:noFill/>
        </p:spPr>
        <p:txBody>
          <a:bodyPr wrap="square">
            <a:spAutoFit/>
          </a:bodyPr>
          <a:lstStyle/>
          <a:p>
            <a:pPr marL="176213" indent="-176213" algn="l">
              <a:spcBef>
                <a:spcPts val="600"/>
              </a:spcBef>
              <a:buFont typeface="+mj-lt"/>
              <a:buAutoNum type="arabicPeriod"/>
              <a:tabLst>
                <a:tab pos="176213" algn="l"/>
              </a:tabLst>
            </a:pPr>
            <a:r>
              <a:rPr lang="en-GB" sz="1100" b="1" i="0" dirty="0" err="1">
                <a:solidFill>
                  <a:srgbClr val="343A40"/>
                </a:solidFill>
                <a:effectLst/>
                <a:latin typeface="Barlow" panose="00000500000000000000" pitchFamily="2" charset="0"/>
              </a:rPr>
              <a:t>Akaeda</a:t>
            </a:r>
            <a:r>
              <a:rPr lang="en-GB" sz="1100" b="1" i="0" dirty="0">
                <a:solidFill>
                  <a:srgbClr val="343A40"/>
                </a:solidFill>
                <a:effectLst/>
                <a:latin typeface="Barlow" panose="00000500000000000000" pitchFamily="2" charset="0"/>
              </a:rPr>
              <a:t> (2023</a:t>
            </a:r>
            <a:r>
              <a:rPr lang="en-GB" sz="1100" b="1" dirty="0">
                <a:solidFill>
                  <a:srgbClr val="343A40"/>
                </a:solidFill>
                <a:latin typeface="Barlow" panose="00000500000000000000" pitchFamily="2" charset="0"/>
              </a:rPr>
              <a:t>)</a:t>
            </a:r>
            <a:r>
              <a:rPr lang="en-GB" sz="1100" b="1" i="0" dirty="0">
                <a:solidFill>
                  <a:srgbClr val="343A40"/>
                </a:solidFill>
                <a:effectLst/>
                <a:latin typeface="Barlow" panose="00000500000000000000" pitchFamily="2" charset="0"/>
              </a:rPr>
              <a:t> </a:t>
            </a:r>
            <a:r>
              <a:rPr lang="en-GB" sz="1100" b="0" i="0" dirty="0">
                <a:solidFill>
                  <a:srgbClr val="343A40"/>
                </a:solidFill>
                <a:effectLst/>
                <a:latin typeface="Barlow" panose="00000500000000000000" pitchFamily="2" charset="0"/>
              </a:rPr>
              <a:t>“</a:t>
            </a:r>
            <a:r>
              <a:rPr lang="en-GB" sz="1100" b="0" i="0" dirty="0">
                <a:solidFill>
                  <a:srgbClr val="343A40"/>
                </a:solidFill>
                <a:effectLst/>
                <a:latin typeface="Barlow" panose="00000500000000000000" pitchFamily="2" charset="0"/>
                <a:hlinkClick r:id="rId3"/>
              </a:rPr>
              <a:t>Trust and the Educational Gap in the Demand for Redistribution: Evidence from the World Values Survey and the European Value Study</a:t>
            </a:r>
            <a:r>
              <a:rPr lang="en-GB" sz="1100" b="0" i="0" dirty="0">
                <a:solidFill>
                  <a:srgbClr val="343A40"/>
                </a:solidFill>
                <a:effectLst/>
                <a:latin typeface="Barlow" panose="00000500000000000000" pitchFamily="2" charset="0"/>
              </a:rPr>
              <a:t>”. </a:t>
            </a:r>
            <a:r>
              <a:rPr lang="en-GB" sz="1100" b="0" i="1" dirty="0">
                <a:solidFill>
                  <a:srgbClr val="343A40"/>
                </a:solidFill>
                <a:effectLst/>
                <a:latin typeface="Barlow" panose="00000500000000000000" pitchFamily="2" charset="0"/>
              </a:rPr>
              <a:t>International Sociology</a:t>
            </a:r>
            <a:r>
              <a:rPr lang="en-GB" sz="1100" b="0" i="0" dirty="0">
                <a:solidFill>
                  <a:srgbClr val="343A40"/>
                </a:solidFill>
                <a:effectLst/>
                <a:latin typeface="Barlow" panose="00000500000000000000" pitchFamily="2" charset="0"/>
              </a:rPr>
              <a:t> 38(3): 290–310</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Dawson (2019)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4"/>
              </a:rPr>
              <a:t>How Persistent Is Generalised Trust?</a:t>
            </a:r>
            <a:r>
              <a:rPr lang="en-GB" sz="1100" dirty="0">
                <a:solidFill>
                  <a:srgbClr val="343A40"/>
                </a:solidFill>
                <a:latin typeface="Barlow" panose="00000500000000000000" pitchFamily="2" charset="0"/>
              </a:rPr>
              <a:t>” Sociology 53(3): 590–99</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Dingemans</a:t>
            </a:r>
            <a:r>
              <a:rPr lang="en-GB" sz="1100" b="1" dirty="0">
                <a:solidFill>
                  <a:srgbClr val="343A40"/>
                </a:solidFill>
                <a:latin typeface="Barlow" panose="00000500000000000000" pitchFamily="2" charset="0"/>
              </a:rPr>
              <a:t> and Van Ingen (2015) </a:t>
            </a:r>
            <a:r>
              <a:rPr lang="en-GB" sz="1100" dirty="0">
                <a:solidFill>
                  <a:srgbClr val="343A40"/>
                </a:solidFill>
                <a:latin typeface="Barlow" panose="00000500000000000000" pitchFamily="2" charset="0"/>
              </a:rPr>
              <a:t> “</a:t>
            </a:r>
            <a:r>
              <a:rPr lang="en-GB" sz="1100" dirty="0">
                <a:solidFill>
                  <a:srgbClr val="343A40"/>
                </a:solidFill>
                <a:latin typeface="Barlow" panose="00000500000000000000" pitchFamily="2" charset="0"/>
                <a:hlinkClick r:id="rId5"/>
              </a:rPr>
              <a:t>Does Religion Breed Trust? A Cross-National Study of the Effects of Religious Involvement, Religious Faith, and Religious Context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Journal for the Scientific Study of Religion</a:t>
            </a:r>
            <a:r>
              <a:rPr lang="en-GB" sz="1100" dirty="0">
                <a:solidFill>
                  <a:srgbClr val="343A40"/>
                </a:solidFill>
                <a:latin typeface="Barlow" panose="00000500000000000000" pitchFamily="2" charset="0"/>
              </a:rPr>
              <a:t> 54(4):739–55</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Kumove</a:t>
            </a:r>
            <a:r>
              <a:rPr lang="en-GB" sz="1100" b="1" dirty="0">
                <a:solidFill>
                  <a:srgbClr val="343A40"/>
                </a:solidFill>
                <a:latin typeface="Barlow" panose="00000500000000000000" pitchFamily="2" charset="0"/>
              </a:rPr>
              <a:t> (2024)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6"/>
              </a:rPr>
              <a:t>Take Five? Testing the Cultural and Experiential Theories of Generalised Trust Against Five Criteria</a:t>
            </a:r>
            <a:r>
              <a:rPr lang="en-GB" sz="1100" dirty="0">
                <a:solidFill>
                  <a:srgbClr val="343A40"/>
                </a:solidFill>
                <a:latin typeface="Barlow" panose="00000500000000000000" pitchFamily="2" charset="0"/>
              </a:rPr>
              <a:t>”. Political Studies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Mitchell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7"/>
              </a:rPr>
              <a:t>Social Trust and Anti-immigrant Attitudes in Europe: A Longitudinal Multi-Level Analysis</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Frontiers in Sociology</a:t>
            </a:r>
            <a:r>
              <a:rPr lang="en-GB" sz="1100" dirty="0">
                <a:solidFill>
                  <a:srgbClr val="343A40"/>
                </a:solidFill>
                <a:latin typeface="Barlow" panose="00000500000000000000" pitchFamily="2" charset="0"/>
              </a:rPr>
              <a:t> 6: 604884</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Österman</a:t>
            </a:r>
            <a:r>
              <a:rPr lang="en-GB" sz="1100" b="1" dirty="0">
                <a:solidFill>
                  <a:srgbClr val="343A40"/>
                </a:solidFill>
                <a:latin typeface="Barlow" panose="00000500000000000000" pitchFamily="2" charset="0"/>
              </a:rPr>
              <a:t>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8"/>
              </a:rPr>
              <a:t>Can We Trust Education for Fostering Trust? Quasi-Experimental Evidence on the Effect of Education and Tracking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Social Indicators Research</a:t>
            </a:r>
            <a:r>
              <a:rPr lang="en-GB" sz="1100" dirty="0">
                <a:solidFill>
                  <a:srgbClr val="343A40"/>
                </a:solidFill>
                <a:latin typeface="Barlow" panose="00000500000000000000" pitchFamily="2" charset="0"/>
              </a:rPr>
              <a:t> 154(1):211–33 </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Wilkinson and Pickett (2010) </a:t>
            </a:r>
            <a:r>
              <a:rPr lang="en-GB" sz="1100" dirty="0">
                <a:solidFill>
                  <a:srgbClr val="343A40"/>
                </a:solidFill>
                <a:latin typeface="Barlow" panose="00000500000000000000" pitchFamily="2" charset="0"/>
              </a:rPr>
              <a:t>“Income Inequality and Trust”, in </a:t>
            </a:r>
            <a:r>
              <a:rPr lang="en-GB" sz="1100" i="1" dirty="0">
                <a:solidFill>
                  <a:srgbClr val="343A40"/>
                </a:solidFill>
                <a:latin typeface="Barlow" panose="00000500000000000000" pitchFamily="2" charset="0"/>
              </a:rPr>
              <a:t>Chapter 4</a:t>
            </a:r>
            <a:r>
              <a:rPr lang="en-GB" sz="1100" dirty="0">
                <a:solidFill>
                  <a:srgbClr val="343A40"/>
                </a:solidFill>
                <a:latin typeface="Barlow" panose="00000500000000000000" pitchFamily="2" charset="0"/>
              </a:rPr>
              <a:t> of </a:t>
            </a:r>
            <a:r>
              <a:rPr lang="en-GB" sz="1100" i="1" dirty="0">
                <a:solidFill>
                  <a:srgbClr val="343A40"/>
                </a:solidFill>
                <a:latin typeface="Barlow" panose="00000500000000000000" pitchFamily="2" charset="0"/>
                <a:hlinkClick r:id="rId9"/>
              </a:rPr>
              <a:t>The Spirit Level: Why Greater Equality Makes Societies Stronger</a:t>
            </a:r>
            <a:r>
              <a:rPr lang="en-GB" sz="1100" dirty="0">
                <a:solidFill>
                  <a:srgbClr val="343A40"/>
                </a:solidFill>
                <a:latin typeface="Barlow" panose="00000500000000000000" pitchFamily="2" charset="0"/>
              </a:rPr>
              <a:t>. New York: Bloomsbury Press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Wu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0"/>
              </a:rPr>
              <a:t>Education and Social Trust in Global Perspective</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Sociological Perspectives</a:t>
            </a:r>
            <a:r>
              <a:rPr lang="en-GB" sz="1100" dirty="0">
                <a:solidFill>
                  <a:srgbClr val="343A40"/>
                </a:solidFill>
                <a:latin typeface="Barlow" panose="00000500000000000000" pitchFamily="2" charset="0"/>
              </a:rPr>
              <a:t> 64(6):1166–86</a:t>
            </a:r>
          </a:p>
        </p:txBody>
      </p:sp>
      <p:graphicFrame>
        <p:nvGraphicFramePr>
          <p:cNvPr id="4" name="Diagram 3">
            <a:extLst>
              <a:ext uri="{FF2B5EF4-FFF2-40B4-BE49-F238E27FC236}">
                <a16:creationId xmlns:a16="http://schemas.microsoft.com/office/drawing/2014/main" id="{9BB8B13D-24D9-0B15-D225-59B892C37F18}"/>
              </a:ext>
            </a:extLst>
          </p:cNvPr>
          <p:cNvGraphicFramePr/>
          <p:nvPr/>
        </p:nvGraphicFramePr>
        <p:xfrm>
          <a:off x="1" y="41443"/>
          <a:ext cx="3657600" cy="505617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8" name="Straight Connector 7">
            <a:extLst>
              <a:ext uri="{FF2B5EF4-FFF2-40B4-BE49-F238E27FC236}">
                <a16:creationId xmlns:a16="http://schemas.microsoft.com/office/drawing/2014/main" id="{15338635-EFB3-C5E4-1954-547EEF09C21B}"/>
              </a:ext>
            </a:extLst>
          </p:cNvPr>
          <p:cNvCxnSpPr>
            <a:cxnSpLocks/>
          </p:cNvCxnSpPr>
          <p:nvPr/>
        </p:nvCxnSpPr>
        <p:spPr>
          <a:xfrm>
            <a:off x="3657601" y="722671"/>
            <a:ext cx="551418" cy="3038168"/>
          </a:xfrm>
          <a:prstGeom prst="line">
            <a:avLst/>
          </a:prstGeom>
          <a:ln>
            <a:solidFill>
              <a:srgbClr val="C0C0C0">
                <a:alpha val="50196"/>
              </a:srgbClr>
            </a:solidFill>
          </a:ln>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E717D236-FC11-74CC-F9BE-13380E036D8C}"/>
              </a:ext>
            </a:extLst>
          </p:cNvPr>
          <p:cNvCxnSpPr>
            <a:cxnSpLocks/>
          </p:cNvCxnSpPr>
          <p:nvPr/>
        </p:nvCxnSpPr>
        <p:spPr>
          <a:xfrm flipH="1" flipV="1">
            <a:off x="3657601" y="1482213"/>
            <a:ext cx="604683" cy="125361"/>
          </a:xfrm>
          <a:prstGeom prst="line">
            <a:avLst/>
          </a:prstGeom>
          <a:ln>
            <a:solidFill>
              <a:srgbClr val="C0C0C0">
                <a:alpha val="50196"/>
              </a:srgbClr>
            </a:solidFill>
          </a:ln>
        </p:spPr>
        <p:style>
          <a:lnRef idx="2">
            <a:schemeClr val="accent6"/>
          </a:lnRef>
          <a:fillRef idx="0">
            <a:schemeClr val="accent6"/>
          </a:fillRef>
          <a:effectRef idx="1">
            <a:schemeClr val="accent6"/>
          </a:effectRef>
          <a:fontRef idx="minor">
            <a:schemeClr val="tx1"/>
          </a:fontRef>
        </p:style>
      </p:cxnSp>
      <p:cxnSp>
        <p:nvCxnSpPr>
          <p:cNvPr id="28" name="Straight Connector 27">
            <a:extLst>
              <a:ext uri="{FF2B5EF4-FFF2-40B4-BE49-F238E27FC236}">
                <a16:creationId xmlns:a16="http://schemas.microsoft.com/office/drawing/2014/main" id="{6D626140-26AD-DCE8-2759-9CAAB571660D}"/>
              </a:ext>
            </a:extLst>
          </p:cNvPr>
          <p:cNvCxnSpPr>
            <a:cxnSpLocks/>
          </p:cNvCxnSpPr>
          <p:nvPr/>
        </p:nvCxnSpPr>
        <p:spPr>
          <a:xfrm flipV="1">
            <a:off x="3657601" y="678425"/>
            <a:ext cx="604683" cy="1533833"/>
          </a:xfrm>
          <a:prstGeom prst="line">
            <a:avLst/>
          </a:prstGeom>
          <a:ln>
            <a:solidFill>
              <a:srgbClr val="C0C0C0">
                <a:alpha val="50196"/>
              </a:srgb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932E756-AB0C-B08F-1638-1269EB5FDCCD}"/>
              </a:ext>
            </a:extLst>
          </p:cNvPr>
          <p:cNvCxnSpPr>
            <a:cxnSpLocks/>
          </p:cNvCxnSpPr>
          <p:nvPr/>
        </p:nvCxnSpPr>
        <p:spPr>
          <a:xfrm>
            <a:off x="3657601" y="2927555"/>
            <a:ext cx="604683" cy="221226"/>
          </a:xfrm>
          <a:prstGeom prst="line">
            <a:avLst/>
          </a:prstGeom>
          <a:ln>
            <a:solidFill>
              <a:srgbClr val="C0C0C0">
                <a:alpha val="50196"/>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832C04C-951F-22B6-76D4-92C361134265}"/>
              </a:ext>
            </a:extLst>
          </p:cNvPr>
          <p:cNvCxnSpPr>
            <a:cxnSpLocks/>
          </p:cNvCxnSpPr>
          <p:nvPr/>
        </p:nvCxnSpPr>
        <p:spPr>
          <a:xfrm>
            <a:off x="3657601" y="722671"/>
            <a:ext cx="604683" cy="3598606"/>
          </a:xfrm>
          <a:prstGeom prst="line">
            <a:avLst/>
          </a:prstGeom>
          <a:ln>
            <a:solidFill>
              <a:srgbClr val="C0C0C0">
                <a:alpha val="50196"/>
              </a:srgbClr>
            </a:solidFill>
          </a:ln>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221727E9-D01A-0B50-3EEF-5ADB53BAF4D6}"/>
              </a:ext>
            </a:extLst>
          </p:cNvPr>
          <p:cNvCxnSpPr>
            <a:cxnSpLocks/>
          </p:cNvCxnSpPr>
          <p:nvPr/>
        </p:nvCxnSpPr>
        <p:spPr>
          <a:xfrm flipH="1" flipV="1">
            <a:off x="3657601" y="1482213"/>
            <a:ext cx="604683" cy="2839064"/>
          </a:xfrm>
          <a:prstGeom prst="line">
            <a:avLst/>
          </a:prstGeom>
          <a:ln>
            <a:solidFill>
              <a:srgbClr val="C0C0C0">
                <a:alpha val="50196"/>
              </a:srgbClr>
            </a:solidFill>
          </a:ln>
        </p:spPr>
        <p:style>
          <a:lnRef idx="2">
            <a:schemeClr val="accent6"/>
          </a:lnRef>
          <a:fillRef idx="0">
            <a:schemeClr val="accent6"/>
          </a:fillRef>
          <a:effectRef idx="1">
            <a:schemeClr val="accent6"/>
          </a:effectRef>
          <a:fontRef idx="minor">
            <a:schemeClr val="tx1"/>
          </a:fontRef>
        </p:style>
      </p:cxnSp>
      <p:cxnSp>
        <p:nvCxnSpPr>
          <p:cNvPr id="21" name="Straight Connector 20">
            <a:extLst>
              <a:ext uri="{FF2B5EF4-FFF2-40B4-BE49-F238E27FC236}">
                <a16:creationId xmlns:a16="http://schemas.microsoft.com/office/drawing/2014/main" id="{8B9979A6-7117-2B6A-98C2-8F376F51BC91}"/>
              </a:ext>
            </a:extLst>
          </p:cNvPr>
          <p:cNvCxnSpPr>
            <a:cxnSpLocks/>
          </p:cNvCxnSpPr>
          <p:nvPr/>
        </p:nvCxnSpPr>
        <p:spPr>
          <a:xfrm>
            <a:off x="3657601" y="2212258"/>
            <a:ext cx="604683" cy="936523"/>
          </a:xfrm>
          <a:prstGeom prst="line">
            <a:avLst/>
          </a:prstGeom>
          <a:ln>
            <a:solidFill>
              <a:srgbClr val="C0C0C0">
                <a:alpha val="50196"/>
              </a:srgbClr>
            </a:solidFill>
          </a:ln>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D4825319-0077-75F3-0D51-EFAB0442A5E1}"/>
              </a:ext>
            </a:extLst>
          </p:cNvPr>
          <p:cNvCxnSpPr>
            <a:cxnSpLocks/>
          </p:cNvCxnSpPr>
          <p:nvPr/>
        </p:nvCxnSpPr>
        <p:spPr>
          <a:xfrm flipH="1">
            <a:off x="3657601" y="1607574"/>
            <a:ext cx="604683" cy="2042652"/>
          </a:xfrm>
          <a:prstGeom prst="line">
            <a:avLst/>
          </a:prstGeom>
          <a:ln>
            <a:solidFill>
              <a:srgbClr val="C0C0C0">
                <a:alpha val="50196"/>
              </a:srgbClr>
            </a:solidFill>
          </a:ln>
        </p:spPr>
        <p:style>
          <a:lnRef idx="2">
            <a:schemeClr val="accent6"/>
          </a:lnRef>
          <a:fillRef idx="0">
            <a:schemeClr val="accent6"/>
          </a:fillRef>
          <a:effectRef idx="1">
            <a:schemeClr val="accent6"/>
          </a:effectRef>
          <a:fontRef idx="minor">
            <a:schemeClr val="tx1"/>
          </a:fontRef>
        </p:style>
      </p:cxnSp>
      <p:cxnSp>
        <p:nvCxnSpPr>
          <p:cNvPr id="3" name="Straight Connector 2">
            <a:extLst>
              <a:ext uri="{FF2B5EF4-FFF2-40B4-BE49-F238E27FC236}">
                <a16:creationId xmlns:a16="http://schemas.microsoft.com/office/drawing/2014/main" id="{EFB6A9CA-4C6F-9F18-4442-FAE56ACA3DF0}"/>
              </a:ext>
            </a:extLst>
          </p:cNvPr>
          <p:cNvCxnSpPr>
            <a:cxnSpLocks/>
          </p:cNvCxnSpPr>
          <p:nvPr/>
        </p:nvCxnSpPr>
        <p:spPr>
          <a:xfrm flipH="1">
            <a:off x="3657601" y="2772697"/>
            <a:ext cx="604683" cy="899652"/>
          </a:xfrm>
          <a:prstGeom prst="line">
            <a:avLst/>
          </a:prstGeom>
          <a:ln>
            <a:solidFill>
              <a:srgbClr val="C0C0C0">
                <a:alpha val="49804"/>
              </a:srgb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53559389-DCFF-2BA5-36EC-2669064EDEC8}"/>
              </a:ext>
            </a:extLst>
          </p:cNvPr>
          <p:cNvCxnSpPr>
            <a:cxnSpLocks/>
          </p:cNvCxnSpPr>
          <p:nvPr/>
        </p:nvCxnSpPr>
        <p:spPr>
          <a:xfrm flipH="1" flipV="1">
            <a:off x="3657601" y="3661289"/>
            <a:ext cx="551418" cy="659988"/>
          </a:xfrm>
          <a:prstGeom prst="line">
            <a:avLst/>
          </a:prstGeom>
          <a:ln>
            <a:solidFill>
              <a:srgbClr val="C0C0C0">
                <a:alpha val="50196"/>
              </a:srgb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243399A-8EA5-F235-84CD-311461E8BC3A}"/>
              </a:ext>
            </a:extLst>
          </p:cNvPr>
          <p:cNvCxnSpPr>
            <a:cxnSpLocks/>
          </p:cNvCxnSpPr>
          <p:nvPr/>
        </p:nvCxnSpPr>
        <p:spPr>
          <a:xfrm flipH="1">
            <a:off x="3657601" y="700548"/>
            <a:ext cx="604683" cy="2938618"/>
          </a:xfrm>
          <a:prstGeom prst="line">
            <a:avLst/>
          </a:prstGeom>
          <a:ln>
            <a:solidFill>
              <a:srgbClr val="C0C0C0">
                <a:alpha val="50196"/>
              </a:srgbClr>
            </a:solidFill>
          </a:ln>
        </p:spPr>
        <p:style>
          <a:lnRef idx="2">
            <a:schemeClr val="accent6"/>
          </a:lnRef>
          <a:fillRef idx="0">
            <a:schemeClr val="accent6"/>
          </a:fillRef>
          <a:effectRef idx="1">
            <a:schemeClr val="accent6"/>
          </a:effectRef>
          <a:fontRef idx="minor">
            <a:schemeClr val="tx1"/>
          </a:fontRef>
        </p:style>
      </p:cxnSp>
      <p:cxnSp>
        <p:nvCxnSpPr>
          <p:cNvPr id="12" name="Straight Connector 11">
            <a:extLst>
              <a:ext uri="{FF2B5EF4-FFF2-40B4-BE49-F238E27FC236}">
                <a16:creationId xmlns:a16="http://schemas.microsoft.com/office/drawing/2014/main" id="{A8BFE727-BE51-ADBB-BF73-234DC5CBC0D8}"/>
              </a:ext>
            </a:extLst>
          </p:cNvPr>
          <p:cNvCxnSpPr>
            <a:cxnSpLocks/>
          </p:cNvCxnSpPr>
          <p:nvPr/>
        </p:nvCxnSpPr>
        <p:spPr>
          <a:xfrm flipH="1">
            <a:off x="3657601" y="3200400"/>
            <a:ext cx="604683" cy="483012"/>
          </a:xfrm>
          <a:prstGeom prst="line">
            <a:avLst/>
          </a:prstGeom>
          <a:ln>
            <a:solidFill>
              <a:srgbClr val="C0C0C0">
                <a:alpha val="50196"/>
              </a:srgb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EA6962E-CD2C-F533-9004-B490D53FEAB6}"/>
              </a:ext>
            </a:extLst>
          </p:cNvPr>
          <p:cNvCxnSpPr>
            <a:cxnSpLocks/>
          </p:cNvCxnSpPr>
          <p:nvPr/>
        </p:nvCxnSpPr>
        <p:spPr>
          <a:xfrm flipV="1">
            <a:off x="3657601" y="1260987"/>
            <a:ext cx="604683" cy="3159842"/>
          </a:xfrm>
          <a:prstGeom prst="line">
            <a:avLst/>
          </a:prstGeom>
          <a:ln>
            <a:solidFill>
              <a:schemeClr val="accent3">
                <a:lumMod val="75000"/>
              </a:schemeClr>
            </a:solidFill>
          </a:ln>
        </p:spPr>
        <p:style>
          <a:lnRef idx="2">
            <a:schemeClr val="accent3"/>
          </a:lnRef>
          <a:fillRef idx="0">
            <a:schemeClr val="accent3"/>
          </a:fillRef>
          <a:effectRef idx="1">
            <a:schemeClr val="accent3"/>
          </a:effectRef>
          <a:fontRef idx="minor">
            <a:schemeClr val="tx1"/>
          </a:fontRef>
        </p:style>
      </p:cxnSp>
      <p:cxnSp>
        <p:nvCxnSpPr>
          <p:cNvPr id="10" name="Straight Connector 9">
            <a:extLst>
              <a:ext uri="{FF2B5EF4-FFF2-40B4-BE49-F238E27FC236}">
                <a16:creationId xmlns:a16="http://schemas.microsoft.com/office/drawing/2014/main" id="{5A6B126A-2C6A-32C3-056C-D9C44D39BC34}"/>
              </a:ext>
            </a:extLst>
          </p:cNvPr>
          <p:cNvCxnSpPr>
            <a:cxnSpLocks/>
          </p:cNvCxnSpPr>
          <p:nvPr/>
        </p:nvCxnSpPr>
        <p:spPr>
          <a:xfrm flipV="1">
            <a:off x="3657601" y="2440858"/>
            <a:ext cx="604683" cy="1979971"/>
          </a:xfrm>
          <a:prstGeom prst="line">
            <a:avLst/>
          </a:prstGeom>
          <a:ln>
            <a:solidFill>
              <a:schemeClr val="accent3">
                <a:lumMod val="75000"/>
              </a:schemeClr>
            </a:solidFill>
          </a:ln>
        </p:spPr>
        <p:style>
          <a:lnRef idx="2">
            <a:schemeClr val="accent3"/>
          </a:lnRef>
          <a:fillRef idx="0">
            <a:schemeClr val="accent3"/>
          </a:fillRef>
          <a:effectRef idx="1">
            <a:schemeClr val="accent3"/>
          </a:effectRef>
          <a:fontRef idx="minor">
            <a:schemeClr val="tx1"/>
          </a:fontRef>
        </p:style>
      </p:cxnSp>
      <p:cxnSp>
        <p:nvCxnSpPr>
          <p:cNvPr id="11" name="Straight Connector 10">
            <a:extLst>
              <a:ext uri="{FF2B5EF4-FFF2-40B4-BE49-F238E27FC236}">
                <a16:creationId xmlns:a16="http://schemas.microsoft.com/office/drawing/2014/main" id="{2E18FD08-EBFE-10B7-2612-FB6DB04F632C}"/>
              </a:ext>
            </a:extLst>
          </p:cNvPr>
          <p:cNvCxnSpPr>
            <a:cxnSpLocks/>
          </p:cNvCxnSpPr>
          <p:nvPr/>
        </p:nvCxnSpPr>
        <p:spPr>
          <a:xfrm flipV="1">
            <a:off x="3657601" y="2831690"/>
            <a:ext cx="604683" cy="1589139"/>
          </a:xfrm>
          <a:prstGeom prst="line">
            <a:avLst/>
          </a:prstGeom>
          <a:ln>
            <a:solidFill>
              <a:schemeClr val="accent3">
                <a:lumMod val="75000"/>
              </a:schemeClr>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173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04AF8-55C8-CAEB-EC93-5FF986482D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4C04E72-FEB7-3411-0DBB-1C8BEBBFEA11}"/>
              </a:ext>
            </a:extLst>
          </p:cNvPr>
          <p:cNvSpPr>
            <a:spLocks noGrp="1"/>
          </p:cNvSpPr>
          <p:nvPr>
            <p:ph type="title"/>
          </p:nvPr>
        </p:nvSpPr>
        <p:spPr/>
        <p:txBody>
          <a:bodyPr>
            <a:normAutofit fontScale="90000"/>
          </a:bodyPr>
          <a:lstStyle/>
          <a:p>
            <a:r>
              <a:rPr lang="en-GB" b="1" dirty="0">
                <a:solidFill>
                  <a:schemeClr val="tx2"/>
                </a:solidFill>
              </a:rPr>
              <a:t>“The spirit level” (2010)</a:t>
            </a:r>
          </a:p>
        </p:txBody>
      </p:sp>
      <p:sp>
        <p:nvSpPr>
          <p:cNvPr id="2" name="Slide Number Placeholder 5">
            <a:extLst>
              <a:ext uri="{FF2B5EF4-FFF2-40B4-BE49-F238E27FC236}">
                <a16:creationId xmlns:a16="http://schemas.microsoft.com/office/drawing/2014/main" id="{280615FD-7164-BE20-11E2-FA26B3BAE834}"/>
              </a:ext>
            </a:extLst>
          </p:cNvPr>
          <p:cNvSpPr>
            <a:spLocks noGrp="1"/>
          </p:cNvSpPr>
          <p:nvPr>
            <p:ph type="sldNum" sz="quarter" idx="12"/>
          </p:nvPr>
        </p:nvSpPr>
        <p:spPr>
          <a:xfrm>
            <a:off x="6952714" y="4805069"/>
            <a:ext cx="1562636" cy="236037"/>
          </a:xfrm>
        </p:spPr>
        <p:txBody>
          <a:bodyPr/>
          <a:lstStyle/>
          <a:p>
            <a:r>
              <a:rPr lang="en-US" dirty="0"/>
              <a:t>Slide </a:t>
            </a:r>
            <a:fld id="{C5EF2332-01BF-834F-8236-50238282D533}" type="slidenum">
              <a:rPr lang="en-US" smtClean="0"/>
              <a:pPr/>
              <a:t>46</a:t>
            </a:fld>
            <a:endParaRPr lang="en-US" dirty="0"/>
          </a:p>
        </p:txBody>
      </p:sp>
      <p:pic>
        <p:nvPicPr>
          <p:cNvPr id="4" name="Picture 2" descr="The Spirit Level: Why Equality is Better for Everyone: Amazon.co.uk:  Pickett, Kate, Wilkinson, Richard: 9780241954294: Books">
            <a:extLst>
              <a:ext uri="{FF2B5EF4-FFF2-40B4-BE49-F238E27FC236}">
                <a16:creationId xmlns:a16="http://schemas.microsoft.com/office/drawing/2014/main" id="{E25C2E7F-53D0-A753-9696-E31D9B7CB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395" y="1268017"/>
            <a:ext cx="2306410" cy="35315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22A1C76-A578-D8B0-2227-23B26FEA3013}"/>
              </a:ext>
            </a:extLst>
          </p:cNvPr>
          <p:cNvPicPr>
            <a:picLocks noChangeAspect="1"/>
          </p:cNvPicPr>
          <p:nvPr/>
        </p:nvPicPr>
        <p:blipFill>
          <a:blip r:embed="rId3"/>
          <a:stretch>
            <a:fillRect/>
          </a:stretch>
        </p:blipFill>
        <p:spPr>
          <a:xfrm>
            <a:off x="4025454" y="1273516"/>
            <a:ext cx="3721229" cy="3531554"/>
          </a:xfrm>
          <a:prstGeom prst="rect">
            <a:avLst/>
          </a:prstGeom>
        </p:spPr>
      </p:pic>
    </p:spTree>
    <p:extLst>
      <p:ext uri="{BB962C8B-B14F-4D97-AF65-F5344CB8AC3E}">
        <p14:creationId xmlns:p14="http://schemas.microsoft.com/office/powerpoint/2010/main" val="73466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80"/>
            <a:ext cx="7532376" cy="371011"/>
          </a:xfrm>
          <a:prstGeom prst="rect">
            <a:avLst/>
          </a:prstGeom>
        </p:spPr>
        <p:txBody>
          <a:bodyPr>
            <a:normAutofit fontScale="90000"/>
          </a:bodyPr>
          <a:lstStyle/>
          <a:p>
            <a:r>
              <a:t>“The spirit level” (2010)</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47</a:t>
            </a:fld>
            <a:endParaRPr lang="en-US" dirty="0"/>
          </a:p>
        </p:txBody>
      </p:sp>
      <p:pic>
        <p:nvPicPr>
          <p:cNvPr id="3" name="Picture 2">
            <a:extLst>
              <a:ext uri="{FF2B5EF4-FFF2-40B4-BE49-F238E27FC236}">
                <a16:creationId xmlns:a16="http://schemas.microsoft.com/office/drawing/2014/main" id="{5790DE78-5D91-9447-BF0B-96D4A9DBCF72}"/>
              </a:ext>
            </a:extLst>
          </p:cNvPr>
          <p:cNvPicPr>
            <a:picLocks noChangeAspect="1"/>
          </p:cNvPicPr>
          <p:nvPr/>
        </p:nvPicPr>
        <p:blipFill>
          <a:blip r:embed="rId3"/>
          <a:stretch>
            <a:fillRect/>
          </a:stretch>
        </p:blipFill>
        <p:spPr>
          <a:xfrm>
            <a:off x="1929912" y="681533"/>
            <a:ext cx="5284177" cy="4253118"/>
          </a:xfrm>
          <a:prstGeom prst="rect">
            <a:avLst/>
          </a:prstGeom>
        </p:spPr>
      </p:pic>
    </p:spTree>
    <p:extLst>
      <p:ext uri="{BB962C8B-B14F-4D97-AF65-F5344CB8AC3E}">
        <p14:creationId xmlns:p14="http://schemas.microsoft.com/office/powerpoint/2010/main" val="1836731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80"/>
            <a:ext cx="7532376" cy="371011"/>
          </a:xfrm>
          <a:prstGeom prst="rect">
            <a:avLst/>
          </a:prstGeom>
        </p:spPr>
        <p:txBody>
          <a:bodyPr>
            <a:normAutofit fontScale="90000"/>
          </a:bodyPr>
          <a:lstStyle/>
          <a:p>
            <a:r>
              <a:t>“The spirit level” (2010)</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48</a:t>
            </a:fld>
            <a:endParaRPr lang="en-US" dirty="0"/>
          </a:p>
        </p:txBody>
      </p:sp>
      <p:pic>
        <p:nvPicPr>
          <p:cNvPr id="4" name="Picture 3">
            <a:extLst>
              <a:ext uri="{FF2B5EF4-FFF2-40B4-BE49-F238E27FC236}">
                <a16:creationId xmlns:a16="http://schemas.microsoft.com/office/drawing/2014/main" id="{BBC67004-7023-2934-B9CC-E419109BD817}"/>
              </a:ext>
            </a:extLst>
          </p:cNvPr>
          <p:cNvPicPr>
            <a:picLocks noChangeAspect="1"/>
          </p:cNvPicPr>
          <p:nvPr/>
        </p:nvPicPr>
        <p:blipFill>
          <a:blip r:embed="rId3"/>
          <a:stretch>
            <a:fillRect/>
          </a:stretch>
        </p:blipFill>
        <p:spPr>
          <a:xfrm>
            <a:off x="1882045" y="576990"/>
            <a:ext cx="5379911" cy="4353310"/>
          </a:xfrm>
          <a:prstGeom prst="rect">
            <a:avLst/>
          </a:prstGeom>
        </p:spPr>
      </p:pic>
    </p:spTree>
    <p:extLst>
      <p:ext uri="{BB962C8B-B14F-4D97-AF65-F5344CB8AC3E}">
        <p14:creationId xmlns:p14="http://schemas.microsoft.com/office/powerpoint/2010/main" val="2510649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683DC-24BB-6FB0-1895-C44AF97B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9AD2C-377E-D725-F38C-919A3EBB9308}"/>
              </a:ext>
            </a:extLst>
          </p:cNvPr>
          <p:cNvSpPr>
            <a:spLocks noGrp="1"/>
          </p:cNvSpPr>
          <p:nvPr>
            <p:ph type="title" hasCustomPrompt="1"/>
          </p:nvPr>
        </p:nvSpPr>
        <p:spPr>
          <a:xfrm>
            <a:off x="457200" y="205980"/>
            <a:ext cx="7532376" cy="371011"/>
          </a:xfrm>
          <a:prstGeom prst="rect">
            <a:avLst/>
          </a:prstGeom>
        </p:spPr>
        <p:txBody>
          <a:bodyPr>
            <a:normAutofit fontScale="90000"/>
          </a:bodyPr>
          <a:lstStyle/>
          <a:p>
            <a:r>
              <a:t>“The spirit level” (2010)</a:t>
            </a:r>
          </a:p>
        </p:txBody>
      </p:sp>
      <p:sp>
        <p:nvSpPr>
          <p:cNvPr id="5" name="Footer Placeholder 4">
            <a:extLst>
              <a:ext uri="{FF2B5EF4-FFF2-40B4-BE49-F238E27FC236}">
                <a16:creationId xmlns:a16="http://schemas.microsoft.com/office/drawing/2014/main" id="{B335191C-3580-E6EB-1B63-BBA70F8F36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E73215-E987-5D7A-63C4-7706D3B753A8}"/>
              </a:ext>
            </a:extLst>
          </p:cNvPr>
          <p:cNvSpPr>
            <a:spLocks noGrp="1"/>
          </p:cNvSpPr>
          <p:nvPr>
            <p:ph type="sldNum" sz="quarter" idx="12"/>
          </p:nvPr>
        </p:nvSpPr>
        <p:spPr/>
        <p:txBody>
          <a:bodyPr/>
          <a:lstStyle/>
          <a:p>
            <a:r>
              <a:rPr lang="en-US" dirty="0"/>
              <a:t>Slide </a:t>
            </a:r>
            <a:fld id="{C5EF2332-01BF-834F-8236-50238282D533}" type="slidenum">
              <a:rPr lang="en-US" smtClean="0"/>
              <a:pPr/>
              <a:t>49</a:t>
            </a:fld>
            <a:endParaRPr lang="en-US" dirty="0"/>
          </a:p>
        </p:txBody>
      </p:sp>
      <p:pic>
        <p:nvPicPr>
          <p:cNvPr id="7" name="Picture 6">
            <a:extLst>
              <a:ext uri="{FF2B5EF4-FFF2-40B4-BE49-F238E27FC236}">
                <a16:creationId xmlns:a16="http://schemas.microsoft.com/office/drawing/2014/main" id="{5E1C6786-0693-0578-4A57-A001C1247615}"/>
              </a:ext>
            </a:extLst>
          </p:cNvPr>
          <p:cNvPicPr>
            <a:picLocks noChangeAspect="1"/>
          </p:cNvPicPr>
          <p:nvPr/>
        </p:nvPicPr>
        <p:blipFill>
          <a:blip r:embed="rId3"/>
          <a:stretch>
            <a:fillRect/>
          </a:stretch>
        </p:blipFill>
        <p:spPr>
          <a:xfrm>
            <a:off x="348143" y="1095563"/>
            <a:ext cx="8338657" cy="2907224"/>
          </a:xfrm>
          <a:prstGeom prst="rect">
            <a:avLst/>
          </a:prstGeom>
        </p:spPr>
      </p:pic>
    </p:spTree>
    <p:extLst>
      <p:ext uri="{BB962C8B-B14F-4D97-AF65-F5344CB8AC3E}">
        <p14:creationId xmlns:p14="http://schemas.microsoft.com/office/powerpoint/2010/main" val="3077630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5</a:t>
            </a:fld>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BA14AC8-E6E7-D39E-880D-BFB1CFB5F0E8}"/>
                  </a:ext>
                </a:extLst>
              </p:cNvPr>
              <p:cNvSpPr txBox="1"/>
              <p:nvPr/>
            </p:nvSpPr>
            <p:spPr>
              <a:xfrm>
                <a:off x="4356212" y="1374120"/>
                <a:ext cx="4695914" cy="70788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𝑦</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0</m:t>
                          </m:r>
                        </m:sub>
                      </m:sSub>
                      <m:r>
                        <a:rPr lang="en-GB" sz="2800" b="0" i="1" smtClean="0">
                          <a:solidFill>
                            <a:schemeClr val="bg1">
                              <a:lumMod val="95000"/>
                            </a:schemeClr>
                          </a:solidFill>
                          <a:latin typeface="Cambria Math" panose="02040503050406030204" pitchFamily="18" charset="0"/>
                        </a:rPr>
                        <m:t>1+</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1</m:t>
                          </m:r>
                        </m:sub>
                      </m:sSub>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𝑥</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𝜀</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oMath>
                  </m:oMathPara>
                </a14:m>
                <a:endParaRPr lang="en-GB" dirty="0">
                  <a:solidFill>
                    <a:schemeClr val="bg1">
                      <a:lumMod val="95000"/>
                    </a:schemeClr>
                  </a:solidFill>
                </a:endParaRPr>
              </a:p>
              <a:p>
                <a:pPr algn="ctr"/>
                <a:r>
                  <a:rPr lang="en-GB" sz="1600" dirty="0">
                    <a:solidFill>
                      <a:schemeClr val="bg1">
                        <a:lumMod val="95000"/>
                      </a:schemeClr>
                    </a:solidFill>
                  </a:rPr>
                  <a:t>where</a:t>
                </a:r>
                <a:r>
                  <a:rPr lang="en-GB" dirty="0">
                    <a:solidFill>
                      <a:schemeClr val="bg1">
                        <a:lumMod val="95000"/>
                      </a:schemeClr>
                    </a:solidFill>
                  </a:rPr>
                  <a:t> </a:t>
                </a:r>
                <a14:m>
                  <m:oMath xmlns:m="http://schemas.openxmlformats.org/officeDocument/2006/math">
                    <m:sSub>
                      <m:sSubPr>
                        <m:ctrlPr>
                          <a:rPr lang="en-GB" sz="1600" i="1" smtClean="0">
                            <a:solidFill>
                              <a:schemeClr val="bg1">
                                <a:lumMod val="95000"/>
                              </a:schemeClr>
                            </a:solidFill>
                            <a:latin typeface="Cambria Math" panose="02040503050406030204" pitchFamily="18" charset="0"/>
                          </a:rPr>
                        </m:ctrlPr>
                      </m:sSubPr>
                      <m:e>
                        <m:r>
                          <a:rPr lang="en-GB" sz="1600" b="0" i="1" smtClean="0">
                            <a:solidFill>
                              <a:schemeClr val="bg1">
                                <a:lumMod val="95000"/>
                              </a:schemeClr>
                            </a:solidFill>
                            <a:latin typeface="Cambria Math" panose="02040503050406030204" pitchFamily="18" charset="0"/>
                          </a:rPr>
                          <m:t>𝜀</m:t>
                        </m:r>
                      </m:e>
                      <m:sub>
                        <m:r>
                          <a:rPr lang="en-GB" sz="1600" b="0" i="1" smtClean="0">
                            <a:solidFill>
                              <a:schemeClr val="bg1">
                                <a:lumMod val="95000"/>
                              </a:schemeClr>
                            </a:solidFill>
                            <a:latin typeface="Cambria Math" panose="02040503050406030204" pitchFamily="18" charset="0"/>
                          </a:rPr>
                          <m:t>𝑛</m:t>
                        </m:r>
                      </m:sub>
                    </m:sSub>
                    <m:r>
                      <a:rPr lang="en-GB" sz="1600" b="0" i="1" smtClean="0">
                        <a:solidFill>
                          <a:schemeClr val="bg1">
                            <a:lumMod val="95000"/>
                          </a:schemeClr>
                        </a:solidFill>
                        <a:latin typeface="Cambria Math" panose="02040503050406030204" pitchFamily="18" charset="0"/>
                      </a:rPr>
                      <m:t>~ </m:t>
                    </m:r>
                    <m:r>
                      <a:rPr lang="en-GB" sz="1600" b="0" i="1" smtClean="0">
                        <a:solidFill>
                          <a:schemeClr val="accent1"/>
                        </a:solidFill>
                        <a:latin typeface="Cambria Math" panose="02040503050406030204" pitchFamily="18" charset="0"/>
                      </a:rPr>
                      <m:t>𝒩</m:t>
                    </m:r>
                    <m:r>
                      <a:rPr lang="en-GB" sz="1600" b="0" i="1" smtClean="0">
                        <a:solidFill>
                          <a:schemeClr val="tx1"/>
                        </a:solidFill>
                        <a:latin typeface="Cambria Math" panose="02040503050406030204" pitchFamily="18" charset="0"/>
                      </a:rPr>
                      <m:t>(</m:t>
                    </m:r>
                    <m:r>
                      <a:rPr lang="en-GB" sz="1600" b="0" i="1" smtClean="0">
                        <a:solidFill>
                          <a:schemeClr val="accent1"/>
                        </a:solidFill>
                        <a:latin typeface="Cambria Math" panose="02040503050406030204" pitchFamily="18" charset="0"/>
                      </a:rPr>
                      <m:t>𝜇</m:t>
                    </m:r>
                    <m:r>
                      <a:rPr lang="en-GB" sz="1600" b="0" i="1" smtClean="0">
                        <a:solidFill>
                          <a:schemeClr val="tx1"/>
                        </a:solidFill>
                        <a:latin typeface="Cambria Math" panose="02040503050406030204" pitchFamily="18" charset="0"/>
                      </a:rPr>
                      <m:t>=0, </m:t>
                    </m:r>
                    <m:r>
                      <a:rPr lang="en-GB" sz="1600" b="0" i="1" smtClean="0">
                        <a:solidFill>
                          <a:schemeClr val="accent1"/>
                        </a:solidFill>
                        <a:latin typeface="Cambria Math" panose="02040503050406030204" pitchFamily="18" charset="0"/>
                      </a:rPr>
                      <m:t>𝜎</m:t>
                    </m:r>
                    <m:r>
                      <a:rPr lang="en-GB" sz="1600" b="0" i="1" smtClean="0">
                        <a:solidFill>
                          <a:schemeClr val="tx1"/>
                        </a:solidFill>
                        <a:latin typeface="Cambria Math" panose="02040503050406030204" pitchFamily="18" charset="0"/>
                      </a:rPr>
                      <m:t>)</m:t>
                    </m:r>
                  </m:oMath>
                </a14:m>
                <a:endParaRPr lang="en-GB" dirty="0">
                  <a:solidFill>
                    <a:schemeClr val="bg1">
                      <a:lumMod val="95000"/>
                    </a:schemeClr>
                  </a:solidFill>
                </a:endParaRPr>
              </a:p>
            </p:txBody>
          </p:sp>
        </mc:Choice>
        <mc:Fallback xmlns="">
          <p:sp>
            <p:nvSpPr>
              <p:cNvPr id="24" name="TextBox 23">
                <a:extLst>
                  <a:ext uri="{FF2B5EF4-FFF2-40B4-BE49-F238E27FC236}">
                    <a16:creationId xmlns:a16="http://schemas.microsoft.com/office/drawing/2014/main" id="{6BA14AC8-E6E7-D39E-880D-BFB1CFB5F0E8}"/>
                  </a:ext>
                </a:extLst>
              </p:cNvPr>
              <p:cNvSpPr txBox="1">
                <a:spLocks noRot="1" noChangeAspect="1" noMove="1" noResize="1" noEditPoints="1" noAdjustHandles="1" noChangeArrowheads="1" noChangeShapeType="1" noTextEdit="1"/>
              </p:cNvSpPr>
              <p:nvPr/>
            </p:nvSpPr>
            <p:spPr>
              <a:xfrm>
                <a:off x="4356212" y="1374120"/>
                <a:ext cx="4695914" cy="707886"/>
              </a:xfrm>
              <a:prstGeom prst="rect">
                <a:avLst/>
              </a:prstGeom>
              <a:blipFill>
                <a:blip r:embed="rId8"/>
                <a:stretch>
                  <a:fillRect b="-15385"/>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79146B60-4220-D2AA-8ED5-03D50E7F18EF}"/>
              </a:ext>
            </a:extLst>
          </p:cNvPr>
          <p:cNvSpPr txBox="1"/>
          <p:nvPr/>
        </p:nvSpPr>
        <p:spPr>
          <a:xfrm>
            <a:off x="7275151" y="2203416"/>
            <a:ext cx="597237" cy="338554"/>
          </a:xfrm>
          <a:prstGeom prst="rect">
            <a:avLst/>
          </a:prstGeom>
          <a:noFill/>
        </p:spPr>
        <p:txBody>
          <a:bodyPr wrap="square" rtlCol="0">
            <a:spAutoFit/>
          </a:bodyPr>
          <a:lstStyle/>
          <a:p>
            <a:r>
              <a:rPr lang="en-GB" sz="800" b="1" dirty="0">
                <a:solidFill>
                  <a:schemeClr val="accent1"/>
                </a:solidFill>
              </a:rPr>
              <a:t>Standard Deviation</a:t>
            </a:r>
          </a:p>
        </p:txBody>
      </p:sp>
      <p:sp>
        <p:nvSpPr>
          <p:cNvPr id="26" name="TextBox 25">
            <a:extLst>
              <a:ext uri="{FF2B5EF4-FFF2-40B4-BE49-F238E27FC236}">
                <a16:creationId xmlns:a16="http://schemas.microsoft.com/office/drawing/2014/main" id="{E05ADEB5-A12F-0E5B-1D68-F367EF56FA7F}"/>
              </a:ext>
            </a:extLst>
          </p:cNvPr>
          <p:cNvSpPr txBox="1"/>
          <p:nvPr/>
        </p:nvSpPr>
        <p:spPr>
          <a:xfrm>
            <a:off x="6774199" y="2203416"/>
            <a:ext cx="451579" cy="338554"/>
          </a:xfrm>
          <a:prstGeom prst="rect">
            <a:avLst/>
          </a:prstGeom>
          <a:noFill/>
        </p:spPr>
        <p:txBody>
          <a:bodyPr wrap="square" rtlCol="0">
            <a:spAutoFit/>
          </a:bodyPr>
          <a:lstStyle/>
          <a:p>
            <a:r>
              <a:rPr lang="en-GB" sz="800" b="1" dirty="0">
                <a:solidFill>
                  <a:schemeClr val="accent1"/>
                </a:solidFill>
              </a:rPr>
              <a:t>Mean</a:t>
            </a:r>
          </a:p>
          <a:p>
            <a:endParaRPr lang="en-GB" sz="800" b="1" dirty="0">
              <a:solidFill>
                <a:schemeClr val="accent1"/>
              </a:solidFill>
            </a:endParaRPr>
          </a:p>
        </p:txBody>
      </p:sp>
      <p:sp>
        <p:nvSpPr>
          <p:cNvPr id="27" name="TextBox 26">
            <a:extLst>
              <a:ext uri="{FF2B5EF4-FFF2-40B4-BE49-F238E27FC236}">
                <a16:creationId xmlns:a16="http://schemas.microsoft.com/office/drawing/2014/main" id="{5866F909-6866-FD75-3E6C-C9D51C823A8B}"/>
              </a:ext>
            </a:extLst>
          </p:cNvPr>
          <p:cNvSpPr txBox="1"/>
          <p:nvPr/>
        </p:nvSpPr>
        <p:spPr>
          <a:xfrm>
            <a:off x="7694001" y="1054239"/>
            <a:ext cx="744198" cy="215444"/>
          </a:xfrm>
          <a:prstGeom prst="rect">
            <a:avLst/>
          </a:prstGeom>
          <a:noFill/>
        </p:spPr>
        <p:txBody>
          <a:bodyPr wrap="square" rtlCol="0">
            <a:spAutoFit/>
          </a:bodyPr>
          <a:lstStyle/>
          <a:p>
            <a:r>
              <a:rPr lang="en-GB" sz="800" b="1" dirty="0">
                <a:solidFill>
                  <a:schemeClr val="bg1">
                    <a:lumMod val="95000"/>
                  </a:schemeClr>
                </a:solidFill>
              </a:rPr>
              <a:t>Error / Noise</a:t>
            </a:r>
          </a:p>
        </p:txBody>
      </p:sp>
      <p:sp>
        <p:nvSpPr>
          <p:cNvPr id="30" name="TextBox 29">
            <a:extLst>
              <a:ext uri="{FF2B5EF4-FFF2-40B4-BE49-F238E27FC236}">
                <a16:creationId xmlns:a16="http://schemas.microsoft.com/office/drawing/2014/main" id="{7F778B89-1897-1924-17CF-3FCC23E7A829}"/>
              </a:ext>
            </a:extLst>
          </p:cNvPr>
          <p:cNvSpPr txBox="1"/>
          <p:nvPr/>
        </p:nvSpPr>
        <p:spPr>
          <a:xfrm>
            <a:off x="6131182" y="1048863"/>
            <a:ext cx="707504" cy="215444"/>
          </a:xfrm>
          <a:prstGeom prst="rect">
            <a:avLst/>
          </a:prstGeom>
          <a:noFill/>
        </p:spPr>
        <p:txBody>
          <a:bodyPr wrap="square" rtlCol="0">
            <a:spAutoFit/>
          </a:bodyPr>
          <a:lstStyle/>
          <a:p>
            <a:r>
              <a:rPr lang="en-GB" sz="800" b="1" dirty="0">
                <a:solidFill>
                  <a:schemeClr val="bg1">
                    <a:lumMod val="95000"/>
                  </a:schemeClr>
                </a:solidFill>
              </a:rPr>
              <a:t>Coefficients</a:t>
            </a:r>
          </a:p>
        </p:txBody>
      </p:sp>
      <p:sp>
        <p:nvSpPr>
          <p:cNvPr id="31" name="Left Brace 30">
            <a:extLst>
              <a:ext uri="{FF2B5EF4-FFF2-40B4-BE49-F238E27FC236}">
                <a16:creationId xmlns:a16="http://schemas.microsoft.com/office/drawing/2014/main" id="{543549CC-6D01-BE3F-56D6-EF2B983ADFEC}"/>
              </a:ext>
            </a:extLst>
          </p:cNvPr>
          <p:cNvSpPr/>
          <p:nvPr/>
        </p:nvSpPr>
        <p:spPr>
          <a:xfrm rot="5400000">
            <a:off x="6404356" y="830225"/>
            <a:ext cx="171653" cy="963426"/>
          </a:xfrm>
          <a:prstGeom prst="leftBrace">
            <a:avLst>
              <a:gd name="adj1" fmla="val 0"/>
              <a:gd name="adj2" fmla="val 51481"/>
            </a:avLst>
          </a:prstGeom>
          <a:ln w="12700">
            <a:solidFill>
              <a:schemeClr val="bg1">
                <a:lumMod val="95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chemeClr val="bg1">
                  <a:lumMod val="95000"/>
                </a:schemeClr>
              </a:solidFill>
            </a:endParaRPr>
          </a:p>
        </p:txBody>
      </p:sp>
      <p:sp>
        <p:nvSpPr>
          <p:cNvPr id="32" name="TextBox 31">
            <a:extLst>
              <a:ext uri="{FF2B5EF4-FFF2-40B4-BE49-F238E27FC236}">
                <a16:creationId xmlns:a16="http://schemas.microsoft.com/office/drawing/2014/main" id="{87527180-377F-2DED-F396-80C5B1F447D8}"/>
              </a:ext>
            </a:extLst>
          </p:cNvPr>
          <p:cNvSpPr txBox="1"/>
          <p:nvPr/>
        </p:nvSpPr>
        <p:spPr>
          <a:xfrm>
            <a:off x="5290468" y="1175281"/>
            <a:ext cx="707504" cy="215444"/>
          </a:xfrm>
          <a:prstGeom prst="rect">
            <a:avLst/>
          </a:prstGeom>
          <a:noFill/>
        </p:spPr>
        <p:txBody>
          <a:bodyPr wrap="square" rtlCol="0">
            <a:spAutoFit/>
          </a:bodyPr>
          <a:lstStyle/>
          <a:p>
            <a:r>
              <a:rPr lang="en-GB" sz="800" b="1" dirty="0">
                <a:solidFill>
                  <a:schemeClr val="bg1">
                    <a:lumMod val="95000"/>
                  </a:schemeClr>
                </a:solidFill>
              </a:rPr>
              <a:t>Intercept</a:t>
            </a:r>
          </a:p>
        </p:txBody>
      </p:sp>
      <p:sp>
        <p:nvSpPr>
          <p:cNvPr id="33" name="TextBox 32">
            <a:extLst>
              <a:ext uri="{FF2B5EF4-FFF2-40B4-BE49-F238E27FC236}">
                <a16:creationId xmlns:a16="http://schemas.microsoft.com/office/drawing/2014/main" id="{DE7EB1AA-B006-3247-9044-9D1E6F6E5540}"/>
              </a:ext>
            </a:extLst>
          </p:cNvPr>
          <p:cNvSpPr txBox="1"/>
          <p:nvPr/>
        </p:nvSpPr>
        <p:spPr>
          <a:xfrm>
            <a:off x="7114116" y="1175281"/>
            <a:ext cx="707504" cy="215444"/>
          </a:xfrm>
          <a:prstGeom prst="rect">
            <a:avLst/>
          </a:prstGeom>
          <a:noFill/>
        </p:spPr>
        <p:txBody>
          <a:bodyPr wrap="square" rtlCol="0">
            <a:spAutoFit/>
          </a:bodyPr>
          <a:lstStyle/>
          <a:p>
            <a:r>
              <a:rPr lang="en-GB" sz="800" b="1" dirty="0">
                <a:solidFill>
                  <a:schemeClr val="bg1">
                    <a:lumMod val="95000"/>
                  </a:schemeClr>
                </a:solidFill>
              </a:rPr>
              <a:t>Slope</a:t>
            </a:r>
          </a:p>
        </p:txBody>
      </p:sp>
      <p:cxnSp>
        <p:nvCxnSpPr>
          <p:cNvPr id="34" name="Straight Arrow Connector 33">
            <a:extLst>
              <a:ext uri="{FF2B5EF4-FFF2-40B4-BE49-F238E27FC236}">
                <a16:creationId xmlns:a16="http://schemas.microsoft.com/office/drawing/2014/main" id="{19AE80D0-731F-6343-0564-B21546590399}"/>
              </a:ext>
            </a:extLst>
          </p:cNvPr>
          <p:cNvCxnSpPr>
            <a:cxnSpLocks/>
          </p:cNvCxnSpPr>
          <p:nvPr/>
        </p:nvCxnSpPr>
        <p:spPr>
          <a:xfrm>
            <a:off x="5769057" y="1324173"/>
            <a:ext cx="122124" cy="14492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9BA8BC-172E-29B5-2ACD-CF146203B557}"/>
              </a:ext>
            </a:extLst>
          </p:cNvPr>
          <p:cNvCxnSpPr>
            <a:cxnSpLocks/>
          </p:cNvCxnSpPr>
          <p:nvPr/>
        </p:nvCxnSpPr>
        <p:spPr>
          <a:xfrm flipH="1">
            <a:off x="7047860" y="1314297"/>
            <a:ext cx="132511" cy="139734"/>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1517F18-A1AE-FB12-3203-959E5B192DFF}"/>
              </a:ext>
            </a:extLst>
          </p:cNvPr>
          <p:cNvSpPr txBox="1"/>
          <p:nvPr/>
        </p:nvSpPr>
        <p:spPr>
          <a:xfrm>
            <a:off x="5857934" y="2198257"/>
            <a:ext cx="998646" cy="338554"/>
          </a:xfrm>
          <a:prstGeom prst="rect">
            <a:avLst/>
          </a:prstGeom>
          <a:noFill/>
        </p:spPr>
        <p:txBody>
          <a:bodyPr wrap="square" rtlCol="0">
            <a:spAutoFit/>
          </a:bodyPr>
          <a:lstStyle/>
          <a:p>
            <a:pPr algn="ctr"/>
            <a:r>
              <a:rPr lang="en-GB" sz="800" b="1" dirty="0">
                <a:solidFill>
                  <a:schemeClr val="accent1"/>
                </a:solidFill>
              </a:rPr>
              <a:t>Normal / Gaussian</a:t>
            </a:r>
          </a:p>
          <a:p>
            <a:pPr algn="ctr"/>
            <a:r>
              <a:rPr lang="en-GB" sz="800" b="1" dirty="0">
                <a:solidFill>
                  <a:schemeClr val="accent1"/>
                </a:solidFill>
              </a:rPr>
              <a:t>distribution</a:t>
            </a:r>
          </a:p>
        </p:txBody>
      </p:sp>
      <p:cxnSp>
        <p:nvCxnSpPr>
          <p:cNvPr id="37" name="Straight Arrow Connector 36">
            <a:extLst>
              <a:ext uri="{FF2B5EF4-FFF2-40B4-BE49-F238E27FC236}">
                <a16:creationId xmlns:a16="http://schemas.microsoft.com/office/drawing/2014/main" id="{79136A4A-191C-8664-5244-7206EAED13F7}"/>
              </a:ext>
            </a:extLst>
          </p:cNvPr>
          <p:cNvCxnSpPr>
            <a:cxnSpLocks/>
            <a:stCxn id="27" idx="2"/>
          </p:cNvCxnSpPr>
          <p:nvPr/>
        </p:nvCxnSpPr>
        <p:spPr>
          <a:xfrm>
            <a:off x="8066100" y="1269683"/>
            <a:ext cx="0" cy="19941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99E0902-0BE7-7F6C-9407-E69144075FF7}"/>
              </a:ext>
            </a:extLst>
          </p:cNvPr>
          <p:cNvCxnSpPr>
            <a:cxnSpLocks/>
          </p:cNvCxnSpPr>
          <p:nvPr/>
        </p:nvCxnSpPr>
        <p:spPr>
          <a:xfrm flipV="1">
            <a:off x="6985247" y="2063902"/>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CCFAE5F-3253-E998-CF2E-995FCA10A10E}"/>
              </a:ext>
            </a:extLst>
          </p:cNvPr>
          <p:cNvCxnSpPr>
            <a:cxnSpLocks/>
          </p:cNvCxnSpPr>
          <p:nvPr/>
        </p:nvCxnSpPr>
        <p:spPr>
          <a:xfrm flipV="1">
            <a:off x="7556000" y="2053670"/>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677FC2-597D-B62E-7EDB-9548192E81BB}"/>
              </a:ext>
            </a:extLst>
          </p:cNvPr>
          <p:cNvCxnSpPr>
            <a:cxnSpLocks/>
          </p:cNvCxnSpPr>
          <p:nvPr/>
        </p:nvCxnSpPr>
        <p:spPr>
          <a:xfrm flipV="1">
            <a:off x="6349580" y="2059858"/>
            <a:ext cx="288000" cy="180000"/>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770515D1-E2A9-B8A6-D2C9-412A9153F256}"/>
              </a:ext>
            </a:extLst>
          </p:cNvPr>
          <p:cNvGrpSpPr/>
          <p:nvPr/>
        </p:nvGrpSpPr>
        <p:grpSpPr>
          <a:xfrm>
            <a:off x="4277543" y="247593"/>
            <a:ext cx="4633722" cy="553523"/>
            <a:chOff x="547986" y="242357"/>
            <a:chExt cx="4633722" cy="543281"/>
          </a:xfrm>
        </p:grpSpPr>
        <p:sp>
          <p:nvSpPr>
            <p:cNvPr id="14" name="Rectangle 13">
              <a:extLst>
                <a:ext uri="{FF2B5EF4-FFF2-40B4-BE49-F238E27FC236}">
                  <a16:creationId xmlns:a16="http://schemas.microsoft.com/office/drawing/2014/main" id="{47957486-D310-203B-9064-E19061218585}"/>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15" name="TextBox 14">
              <a:extLst>
                <a:ext uri="{FF2B5EF4-FFF2-40B4-BE49-F238E27FC236}">
                  <a16:creationId xmlns:a16="http://schemas.microsoft.com/office/drawing/2014/main" id="{E5609C75-E164-01DC-B4E1-2561A4CC72B6}"/>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pic>
        <p:nvPicPr>
          <p:cNvPr id="16" name="Picture 15">
            <a:extLst>
              <a:ext uri="{FF2B5EF4-FFF2-40B4-BE49-F238E27FC236}">
                <a16:creationId xmlns:a16="http://schemas.microsoft.com/office/drawing/2014/main" id="{77D691F5-6339-1041-A3F0-549E26379FBE}"/>
              </a:ext>
            </a:extLst>
          </p:cNvPr>
          <p:cNvPicPr>
            <a:picLocks noChangeAspect="1"/>
          </p:cNvPicPr>
          <p:nvPr/>
        </p:nvPicPr>
        <p:blipFill>
          <a:blip r:embed="rId9"/>
          <a:srcRect/>
          <a:stretch/>
        </p:blipFill>
        <p:spPr>
          <a:xfrm>
            <a:off x="5131025" y="2653062"/>
            <a:ext cx="3708444" cy="2199925"/>
          </a:xfrm>
          <a:prstGeom prst="rect">
            <a:avLst/>
          </a:prstGeom>
        </p:spPr>
      </p:pic>
    </p:spTree>
    <p:extLst>
      <p:ext uri="{BB962C8B-B14F-4D97-AF65-F5344CB8AC3E}">
        <p14:creationId xmlns:p14="http://schemas.microsoft.com/office/powerpoint/2010/main" val="121704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prstGeom prst="rect">
            <a:avLst/>
          </a:prstGeom>
        </p:spPr>
        <p:txBody>
          <a:bodyPr>
            <a:normAutofit/>
          </a:bodyPr>
          <a:lstStyle/>
          <a:p>
            <a:r>
              <a:rPr lang="en-GB" dirty="0"/>
              <a:t>Inequality </a:t>
            </a:r>
            <a:r>
              <a:rPr lang="en-GB" dirty="0">
                <a:sym typeface="Wingdings" panose="05000000000000000000" pitchFamily="2" charset="2"/>
              </a:rPr>
              <a:t> </a:t>
            </a:r>
            <a:r>
              <a:rPr lang="en-GB" dirty="0"/>
              <a:t>Social trust</a:t>
            </a:r>
            <a:endParaRPr dirty="0"/>
          </a:p>
        </p:txBody>
      </p:sp>
      <p:sp>
        <p:nvSpPr>
          <p:cNvPr id="5" name="Footer Placeholder 4"/>
          <p:cNvSpPr>
            <a:spLocks noGrp="1"/>
          </p:cNvSpPr>
          <p:nvPr>
            <p:ph type="ftr" sz="quarter" idx="11"/>
          </p:nvPr>
        </p:nvSpPr>
        <p:spPr/>
        <p:txBody>
          <a:bodyPr/>
          <a:lstStyle/>
          <a:p>
            <a:r>
              <a:rPr lang="en-US"/>
              <a:t>Comparisons and Associations</a:t>
            </a:r>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50</a:t>
            </a:fld>
            <a:endParaRPr lang="en-US" dirty="0"/>
          </a:p>
        </p:txBody>
      </p:sp>
      <p:graphicFrame>
        <p:nvGraphicFramePr>
          <p:cNvPr id="3" name="Table 2">
            <a:extLst>
              <a:ext uri="{FF2B5EF4-FFF2-40B4-BE49-F238E27FC236}">
                <a16:creationId xmlns:a16="http://schemas.microsoft.com/office/drawing/2014/main" id="{A0C14315-CCEC-5435-D7AF-9C6F17DEDE08}"/>
              </a:ext>
            </a:extLst>
          </p:cNvPr>
          <p:cNvGraphicFramePr>
            <a:graphicFrameLocks noGrp="1"/>
          </p:cNvGraphicFramePr>
          <p:nvPr/>
        </p:nvGraphicFramePr>
        <p:xfrm>
          <a:off x="4882249" y="1118645"/>
          <a:ext cx="3777175" cy="1896434"/>
        </p:xfrm>
        <a:graphic>
          <a:graphicData uri="http://schemas.openxmlformats.org/drawingml/2006/table">
            <a:tbl>
              <a:tblPr/>
              <a:tblGrid>
                <a:gridCol w="1259058">
                  <a:extLst>
                    <a:ext uri="{9D8B030D-6E8A-4147-A177-3AD203B41FA5}">
                      <a16:colId xmlns:a16="http://schemas.microsoft.com/office/drawing/2014/main" val="1417846975"/>
                    </a:ext>
                  </a:extLst>
                </a:gridCol>
                <a:gridCol w="946052">
                  <a:extLst>
                    <a:ext uri="{9D8B030D-6E8A-4147-A177-3AD203B41FA5}">
                      <a16:colId xmlns:a16="http://schemas.microsoft.com/office/drawing/2014/main" val="3471911975"/>
                    </a:ext>
                  </a:extLst>
                </a:gridCol>
                <a:gridCol w="1572065">
                  <a:extLst>
                    <a:ext uri="{9D8B030D-6E8A-4147-A177-3AD203B41FA5}">
                      <a16:colId xmlns:a16="http://schemas.microsoft.com/office/drawing/2014/main" val="2882838298"/>
                    </a:ext>
                  </a:extLst>
                </a:gridCol>
              </a:tblGrid>
              <a:tr h="262890">
                <a:tc gridSpan="3">
                  <a:txBody>
                    <a:bodyPr/>
                    <a:lstStyle/>
                    <a:p>
                      <a:pPr algn="l"/>
                      <a:r>
                        <a:rPr lang="en-GB" sz="1400" b="0" i="1" dirty="0">
                          <a:solidFill>
                            <a:srgbClr val="000000"/>
                          </a:solidFill>
                          <a:effectLst/>
                          <a:latin typeface="Arial" panose="020B0604020202020204" pitchFamily="34" charset="0"/>
                        </a:rPr>
                        <a:t>Descriptive Statistics</a:t>
                      </a:r>
                      <a:r>
                        <a:rPr lang="en-GB" sz="1400" b="0" dirty="0">
                          <a:solidFill>
                            <a:srgbClr val="000000"/>
                          </a:solidFill>
                          <a:effectLst/>
                          <a:latin typeface="Arial" panose="020B0604020202020204" pitchFamily="34" charset="0"/>
                        </a:rPr>
                        <a:t> </a:t>
                      </a:r>
                    </a:p>
                  </a:txBody>
                  <a:tcPr marL="68580" marR="47625" marT="28575" marB="28575"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GB"/>
                    </a:p>
                  </a:txBody>
                  <a:tcPr>
                    <a:lnL w="12700" cmpd="sng">
                      <a:noFill/>
                      <a:prstDash val="solid"/>
                    </a:lnL>
                  </a:tcPr>
                </a:tc>
                <a:tc hMerge="1">
                  <a:txBody>
                    <a:bodyPr/>
                    <a:lstStyle/>
                    <a:p>
                      <a:endParaRPr lang="en-GB"/>
                    </a:p>
                  </a:txBody>
                  <a:tcPr>
                    <a:lnL w="12700" cmpd="sng">
                      <a:noFill/>
                      <a:prstDash val="solid"/>
                    </a:lnL>
                  </a:tcPr>
                </a:tc>
                <a:extLst>
                  <a:ext uri="{0D108BD9-81ED-4DB2-BD59-A6C34878D82A}">
                    <a16:rowId xmlns:a16="http://schemas.microsoft.com/office/drawing/2014/main" val="1436120948"/>
                  </a:ext>
                </a:extLst>
              </a:tr>
              <a:tr h="234315">
                <a:tc>
                  <a:txBody>
                    <a:bodyPr/>
                    <a:lstStyle/>
                    <a:p>
                      <a:pPr algn="ctr"/>
                      <a:r>
                        <a:rPr lang="en-GB" sz="1400" b="0" dirty="0">
                          <a:solidFill>
                            <a:srgbClr val="000000"/>
                          </a:solidFill>
                          <a:effectLst/>
                          <a:latin typeface="Arial" panose="020B0604020202020204" pitchFamily="34" charset="0"/>
                        </a:rPr>
                        <a:t> </a:t>
                      </a:r>
                    </a:p>
                  </a:txBody>
                  <a:tcPr marL="57150" marR="57150" marT="14288" marB="14288"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en-GB" sz="1400" b="0" dirty="0" err="1">
                          <a:solidFill>
                            <a:srgbClr val="000000"/>
                          </a:solidFill>
                          <a:effectLst/>
                          <a:latin typeface="Arial" panose="020B0604020202020204" pitchFamily="34" charset="0"/>
                        </a:rPr>
                        <a:t>trust_pct</a:t>
                      </a:r>
                      <a:endParaRPr lang="en-GB" sz="1400" b="0" dirty="0">
                        <a:solidFill>
                          <a:srgbClr val="000000"/>
                        </a:solidFill>
                        <a:effectLst/>
                        <a:latin typeface="Arial" panose="020B0604020202020204" pitchFamily="34" charset="0"/>
                      </a:endParaRPr>
                    </a:p>
                  </a:txBody>
                  <a:tcPr marL="57150" marR="57150" marT="14288" marB="14288" anchor="ctr">
                    <a:lnL>
                      <a:noFill/>
                    </a:lnL>
                    <a:lnR>
                      <a:noFill/>
                    </a:lnR>
                    <a:lnB w="6350" cap="flat" cmpd="sng" algn="ctr">
                      <a:solidFill>
                        <a:srgbClr val="000000"/>
                      </a:solidFill>
                      <a:prstDash val="solid"/>
                      <a:round/>
                      <a:headEnd type="none" w="med" len="med"/>
                      <a:tailEnd type="none" w="med" len="med"/>
                    </a:lnB>
                    <a:noFill/>
                  </a:tcPr>
                </a:tc>
                <a:tc>
                  <a:txBody>
                    <a:bodyPr/>
                    <a:lstStyle/>
                    <a:p>
                      <a:pPr algn="ctr"/>
                      <a:r>
                        <a:rPr lang="en-GB" sz="1400" b="0" dirty="0">
                          <a:solidFill>
                            <a:srgbClr val="000000"/>
                          </a:solidFill>
                          <a:effectLst/>
                          <a:latin typeface="Arial" panose="020B0604020202020204" pitchFamily="34" charset="0"/>
                        </a:rPr>
                        <a:t>inequality_s80s20</a:t>
                      </a:r>
                    </a:p>
                  </a:txBody>
                  <a:tcPr marL="57150" marR="57150" marT="14288" marB="14288" anchor="ctr">
                    <a:lnL>
                      <a:noFill/>
                    </a:lnL>
                    <a:lnR>
                      <a:noFill/>
                    </a:lnR>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46796213"/>
                  </a:ext>
                </a:extLst>
              </a:tr>
              <a:tr h="261938">
                <a:tc>
                  <a:txBody>
                    <a:bodyPr/>
                    <a:lstStyle/>
                    <a:p>
                      <a:pPr algn="l"/>
                      <a:r>
                        <a:rPr lang="en-GB" sz="1400" b="0" dirty="0">
                          <a:solidFill>
                            <a:srgbClr val="000000"/>
                          </a:solidFill>
                          <a:effectLst/>
                          <a:latin typeface="Arial" panose="020B0604020202020204" pitchFamily="34" charset="0"/>
                        </a:rPr>
                        <a:t>Valid</a:t>
                      </a:r>
                    </a:p>
                  </a:txBody>
                  <a:tcPr marL="57150" marR="68580" marT="51435" marB="4763"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a:r>
                        <a:rPr lang="en-GB" sz="1400" b="1" dirty="0">
                          <a:solidFill>
                            <a:srgbClr val="000000"/>
                          </a:solidFill>
                          <a:effectLst/>
                          <a:latin typeface="Arial" panose="020B0604020202020204" pitchFamily="34" charset="0"/>
                        </a:rPr>
                        <a:t>89</a:t>
                      </a:r>
                    </a:p>
                  </a:txBody>
                  <a:tcPr marL="57150" marR="68580" marT="51435" marB="4763"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a:r>
                        <a:rPr lang="en-GB" sz="1400" b="1" dirty="0">
                          <a:solidFill>
                            <a:srgbClr val="000000"/>
                          </a:solidFill>
                          <a:effectLst/>
                          <a:latin typeface="Arial" panose="020B0604020202020204" pitchFamily="34" charset="0"/>
                        </a:rPr>
                        <a:t>79</a:t>
                      </a:r>
                    </a:p>
                  </a:txBody>
                  <a:tcPr marL="57150" marR="68580" marT="51435" marB="4763"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858864117"/>
                  </a:ext>
                </a:extLst>
              </a:tr>
              <a:tr h="215265">
                <a:tc>
                  <a:txBody>
                    <a:bodyPr/>
                    <a:lstStyle/>
                    <a:p>
                      <a:pPr algn="l"/>
                      <a:r>
                        <a:rPr lang="en-GB" sz="1400" b="0" dirty="0">
                          <a:solidFill>
                            <a:srgbClr val="000000"/>
                          </a:solidFill>
                          <a:effectLst/>
                          <a:latin typeface="Arial" panose="020B0604020202020204" pitchFamily="34" charset="0"/>
                        </a:rPr>
                        <a:t>Missing</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0</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10</a:t>
                      </a:r>
                    </a:p>
                  </a:txBody>
                  <a:tcPr marL="57150" marR="68580" marT="4763" marB="4763" anchor="ctr">
                    <a:lnL>
                      <a:noFill/>
                    </a:lnL>
                    <a:lnR>
                      <a:noFill/>
                    </a:lnR>
                    <a:lnT>
                      <a:noFill/>
                    </a:lnT>
                    <a:lnB>
                      <a:noFill/>
                    </a:lnB>
                    <a:noFill/>
                  </a:tcPr>
                </a:tc>
                <a:extLst>
                  <a:ext uri="{0D108BD9-81ED-4DB2-BD59-A6C34878D82A}">
                    <a16:rowId xmlns:a16="http://schemas.microsoft.com/office/drawing/2014/main" val="3085589632"/>
                  </a:ext>
                </a:extLst>
              </a:tr>
              <a:tr h="215265">
                <a:tc>
                  <a:txBody>
                    <a:bodyPr/>
                    <a:lstStyle/>
                    <a:p>
                      <a:pPr algn="l"/>
                      <a:r>
                        <a:rPr lang="en-GB" sz="1400" b="0" dirty="0">
                          <a:solidFill>
                            <a:srgbClr val="000000"/>
                          </a:solidFill>
                          <a:effectLst/>
                          <a:latin typeface="Arial" panose="020B0604020202020204" pitchFamily="34" charset="0"/>
                        </a:rPr>
                        <a:t>Mean</a:t>
                      </a:r>
                    </a:p>
                  </a:txBody>
                  <a:tcPr marL="57150" marR="68580" marT="4763" marB="4763" anchor="ctr">
                    <a:lnL>
                      <a:noFill/>
                    </a:lnL>
                    <a:lnR>
                      <a:noFill/>
                    </a:lnR>
                    <a:lnT>
                      <a:noFill/>
                    </a:lnT>
                    <a:lnB>
                      <a:noFill/>
                    </a:lnB>
                    <a:noFill/>
                  </a:tcPr>
                </a:tc>
                <a:tc>
                  <a:txBody>
                    <a:bodyPr/>
                    <a:lstStyle/>
                    <a:p>
                      <a:pPr algn="ctr"/>
                      <a:r>
                        <a:rPr lang="en-GB" sz="1400" b="0">
                          <a:solidFill>
                            <a:srgbClr val="000000"/>
                          </a:solidFill>
                          <a:effectLst/>
                          <a:latin typeface="Arial" panose="020B0604020202020204" pitchFamily="34" charset="0"/>
                        </a:rPr>
                        <a:t>25.731</a:t>
                      </a:r>
                    </a:p>
                  </a:txBody>
                  <a:tcPr marL="57150" marR="68580" marT="4763" marB="4763" anchor="ctr">
                    <a:lnL>
                      <a:noFill/>
                    </a:lnL>
                    <a:lnR>
                      <a:noFill/>
                    </a:lnR>
                    <a:lnT>
                      <a:noFill/>
                    </a:lnT>
                    <a:lnB>
                      <a:noFill/>
                    </a:lnB>
                    <a:noFill/>
                  </a:tcPr>
                </a:tc>
                <a:tc>
                  <a:txBody>
                    <a:bodyPr/>
                    <a:lstStyle/>
                    <a:p>
                      <a:pPr algn="ctr"/>
                      <a:r>
                        <a:rPr lang="en-GB" sz="1400" b="0">
                          <a:solidFill>
                            <a:srgbClr val="000000"/>
                          </a:solidFill>
                          <a:effectLst/>
                          <a:latin typeface="Arial" panose="020B0604020202020204" pitchFamily="34" charset="0"/>
                        </a:rPr>
                        <a:t>6.504</a:t>
                      </a:r>
                    </a:p>
                  </a:txBody>
                  <a:tcPr marL="57150" marR="68580" marT="4763" marB="4763" anchor="ctr">
                    <a:lnL>
                      <a:noFill/>
                    </a:lnL>
                    <a:lnR>
                      <a:noFill/>
                    </a:lnR>
                    <a:lnT>
                      <a:noFill/>
                    </a:lnT>
                    <a:lnB>
                      <a:noFill/>
                    </a:lnB>
                    <a:noFill/>
                  </a:tcPr>
                </a:tc>
                <a:extLst>
                  <a:ext uri="{0D108BD9-81ED-4DB2-BD59-A6C34878D82A}">
                    <a16:rowId xmlns:a16="http://schemas.microsoft.com/office/drawing/2014/main" val="987121928"/>
                  </a:ext>
                </a:extLst>
              </a:tr>
              <a:tr h="215265">
                <a:tc>
                  <a:txBody>
                    <a:bodyPr/>
                    <a:lstStyle/>
                    <a:p>
                      <a:pPr algn="l"/>
                      <a:r>
                        <a:rPr lang="en-GB" sz="1400" b="0" dirty="0">
                          <a:solidFill>
                            <a:srgbClr val="000000"/>
                          </a:solidFill>
                          <a:effectLst/>
                          <a:latin typeface="Arial" panose="020B0604020202020204" pitchFamily="34" charset="0"/>
                        </a:rPr>
                        <a:t>Std. Deviation</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18.406</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2.597</a:t>
                      </a:r>
                    </a:p>
                  </a:txBody>
                  <a:tcPr marL="57150" marR="68580" marT="4763" marB="4763" anchor="ctr">
                    <a:lnL>
                      <a:noFill/>
                    </a:lnL>
                    <a:lnR>
                      <a:noFill/>
                    </a:lnR>
                    <a:lnT>
                      <a:noFill/>
                    </a:lnT>
                    <a:lnB>
                      <a:noFill/>
                    </a:lnB>
                    <a:noFill/>
                  </a:tcPr>
                </a:tc>
                <a:extLst>
                  <a:ext uri="{0D108BD9-81ED-4DB2-BD59-A6C34878D82A}">
                    <a16:rowId xmlns:a16="http://schemas.microsoft.com/office/drawing/2014/main" val="1348860401"/>
                  </a:ext>
                </a:extLst>
              </a:tr>
              <a:tr h="215265">
                <a:tc>
                  <a:txBody>
                    <a:bodyPr/>
                    <a:lstStyle/>
                    <a:p>
                      <a:pPr algn="l"/>
                      <a:r>
                        <a:rPr lang="en-GB" sz="1400" b="0" dirty="0">
                          <a:solidFill>
                            <a:srgbClr val="000000"/>
                          </a:solidFill>
                          <a:effectLst/>
                          <a:latin typeface="Arial" panose="020B0604020202020204" pitchFamily="34" charset="0"/>
                        </a:rPr>
                        <a:t>Minimum</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2.140</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3.517</a:t>
                      </a:r>
                    </a:p>
                  </a:txBody>
                  <a:tcPr marL="57150" marR="68580" marT="4763" marB="4763" anchor="ctr">
                    <a:lnL>
                      <a:noFill/>
                    </a:lnL>
                    <a:lnR>
                      <a:noFill/>
                    </a:lnR>
                    <a:lnT>
                      <a:noFill/>
                    </a:lnT>
                    <a:lnB>
                      <a:noFill/>
                    </a:lnB>
                    <a:noFill/>
                  </a:tcPr>
                </a:tc>
                <a:extLst>
                  <a:ext uri="{0D108BD9-81ED-4DB2-BD59-A6C34878D82A}">
                    <a16:rowId xmlns:a16="http://schemas.microsoft.com/office/drawing/2014/main" val="127423817"/>
                  </a:ext>
                </a:extLst>
              </a:tr>
              <a:tr h="215265">
                <a:tc>
                  <a:txBody>
                    <a:bodyPr/>
                    <a:lstStyle/>
                    <a:p>
                      <a:pPr algn="l"/>
                      <a:r>
                        <a:rPr lang="en-GB" sz="1400" b="0" dirty="0">
                          <a:solidFill>
                            <a:srgbClr val="000000"/>
                          </a:solidFill>
                          <a:effectLst/>
                          <a:latin typeface="Arial" panose="020B0604020202020204" pitchFamily="34" charset="0"/>
                        </a:rPr>
                        <a:t>Maximum</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77.420</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16.644</a:t>
                      </a:r>
                    </a:p>
                  </a:txBody>
                  <a:tcPr marL="57150" marR="68580" marT="4763" marB="4763" anchor="ctr">
                    <a:lnL>
                      <a:noFill/>
                    </a:lnL>
                    <a:lnR>
                      <a:noFill/>
                    </a:lnR>
                    <a:lnT>
                      <a:noFill/>
                    </a:lnT>
                    <a:lnB>
                      <a:noFill/>
                    </a:lnB>
                    <a:noFill/>
                  </a:tcPr>
                </a:tc>
                <a:extLst>
                  <a:ext uri="{0D108BD9-81ED-4DB2-BD59-A6C34878D82A}">
                    <a16:rowId xmlns:a16="http://schemas.microsoft.com/office/drawing/2014/main" val="2486268145"/>
                  </a:ext>
                </a:extLst>
              </a:tr>
            </a:tbl>
          </a:graphicData>
        </a:graphic>
      </p:graphicFrame>
      <p:sp>
        <p:nvSpPr>
          <p:cNvPr id="4" name="Date Placeholder 3">
            <a:extLst>
              <a:ext uri="{FF2B5EF4-FFF2-40B4-BE49-F238E27FC236}">
                <a16:creationId xmlns:a16="http://schemas.microsoft.com/office/drawing/2014/main" id="{A4ACD17F-A726-D793-29D0-2E3448354AF1}"/>
              </a:ext>
            </a:extLst>
          </p:cNvPr>
          <p:cNvSpPr>
            <a:spLocks noGrp="1"/>
          </p:cNvSpPr>
          <p:nvPr>
            <p:ph type="dt" sz="half" idx="10"/>
          </p:nvPr>
        </p:nvSpPr>
        <p:spPr/>
        <p:txBody>
          <a:bodyPr/>
          <a:lstStyle/>
          <a:p>
            <a:endParaRPr lang="en-GB" dirty="0"/>
          </a:p>
        </p:txBody>
      </p:sp>
      <p:pic>
        <p:nvPicPr>
          <p:cNvPr id="12" name="Picture 11">
            <a:extLst>
              <a:ext uri="{FF2B5EF4-FFF2-40B4-BE49-F238E27FC236}">
                <a16:creationId xmlns:a16="http://schemas.microsoft.com/office/drawing/2014/main" id="{20787F33-4CD8-DBAD-424F-53CB7F065CE4}"/>
              </a:ext>
            </a:extLst>
          </p:cNvPr>
          <p:cNvPicPr>
            <a:picLocks noChangeAspect="1"/>
          </p:cNvPicPr>
          <p:nvPr/>
        </p:nvPicPr>
        <p:blipFill>
          <a:blip r:embed="rId3">
            <a:extLst>
              <a:ext uri="{28A0092B-C50C-407E-A947-70E740481C1C}">
                <a14:useLocalDpi xmlns:a14="http://schemas.microsoft.com/office/drawing/2010/main" val="0"/>
              </a:ext>
            </a:extLst>
          </a:blip>
          <a:srcRect r="8422"/>
          <a:stretch/>
        </p:blipFill>
        <p:spPr>
          <a:xfrm>
            <a:off x="676490" y="1470284"/>
            <a:ext cx="4050000" cy="2949191"/>
          </a:xfrm>
          <a:prstGeom prst="rect">
            <a:avLst/>
          </a:prstGeom>
        </p:spPr>
      </p:pic>
      <p:sp>
        <p:nvSpPr>
          <p:cNvPr id="15" name="Rectangle 14">
            <a:extLst>
              <a:ext uri="{FF2B5EF4-FFF2-40B4-BE49-F238E27FC236}">
                <a16:creationId xmlns:a16="http://schemas.microsoft.com/office/drawing/2014/main" id="{EF742F91-07C1-3C8E-EF82-ACF2171BC440}"/>
              </a:ext>
            </a:extLst>
          </p:cNvPr>
          <p:cNvSpPr/>
          <p:nvPr/>
        </p:nvSpPr>
        <p:spPr>
          <a:xfrm>
            <a:off x="6244391" y="1639514"/>
            <a:ext cx="1949115" cy="249444"/>
          </a:xfrm>
          <a:prstGeom prst="rect">
            <a:avLst/>
          </a:prstGeom>
          <a:solidFill>
            <a:srgbClr val="DA000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a:extLst>
              <a:ext uri="{FF2B5EF4-FFF2-40B4-BE49-F238E27FC236}">
                <a16:creationId xmlns:a16="http://schemas.microsoft.com/office/drawing/2014/main" id="{F9FA8AC8-311E-BFF9-EC3C-D3E6077CA660}"/>
              </a:ext>
            </a:extLst>
          </p:cNvPr>
          <p:cNvSpPr/>
          <p:nvPr/>
        </p:nvSpPr>
        <p:spPr>
          <a:xfrm>
            <a:off x="6244390" y="2060842"/>
            <a:ext cx="818147" cy="249444"/>
          </a:xfrm>
          <a:prstGeom prst="rect">
            <a:avLst/>
          </a:prstGeom>
          <a:solidFill>
            <a:srgbClr val="3F739B">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9" name="Picture 5">
            <a:extLst>
              <a:ext uri="{FF2B5EF4-FFF2-40B4-BE49-F238E27FC236}">
                <a16:creationId xmlns:a16="http://schemas.microsoft.com/office/drawing/2014/main" id="{763B8D0C-53B5-E4B9-CF7A-A51451BA2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19772" y="3094135"/>
            <a:ext cx="2039885" cy="13599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a:extLst>
              <a:ext uri="{FF2B5EF4-FFF2-40B4-BE49-F238E27FC236}">
                <a16:creationId xmlns:a16="http://schemas.microsoft.com/office/drawing/2014/main" id="{46F8452B-698B-338D-F9BE-8178D0919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857259" y="3094135"/>
            <a:ext cx="2039886" cy="135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12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prstGeom prst="rect">
            <a:avLst/>
          </a:prstGeom>
        </p:spPr>
        <p:txBody>
          <a:bodyPr>
            <a:normAutofit/>
          </a:bodyPr>
          <a:lstStyle/>
          <a:p>
            <a:r>
              <a:rPr lang="en-GB" dirty="0"/>
              <a:t>Inequality </a:t>
            </a:r>
            <a:r>
              <a:rPr lang="en-GB" b="0" dirty="0">
                <a:sym typeface="Wingdings" panose="05000000000000000000" pitchFamily="2" charset="2"/>
              </a:rPr>
              <a:t></a:t>
            </a:r>
            <a:r>
              <a:rPr lang="en-GB" dirty="0">
                <a:sym typeface="Wingdings" panose="05000000000000000000" pitchFamily="2" charset="2"/>
              </a:rPr>
              <a:t> </a:t>
            </a:r>
            <a:r>
              <a:rPr lang="en-GB" dirty="0"/>
              <a:t>Social trust</a:t>
            </a:r>
            <a:endParaRPr dirty="0"/>
          </a:p>
        </p:txBody>
      </p:sp>
      <p:sp>
        <p:nvSpPr>
          <p:cNvPr id="5" name="Footer Placeholder 4"/>
          <p:cNvSpPr>
            <a:spLocks noGrp="1"/>
          </p:cNvSpPr>
          <p:nvPr>
            <p:ph type="ftr" sz="quarter" idx="11"/>
          </p:nvPr>
        </p:nvSpPr>
        <p:spPr/>
        <p:txBody>
          <a:bodyPr/>
          <a:lstStyle/>
          <a:p>
            <a:r>
              <a:rPr lang="en-US"/>
              <a:t>Comparisons and Associations</a:t>
            </a:r>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51</a:t>
            </a:fld>
            <a:endParaRPr lang="en-US" dirty="0"/>
          </a:p>
        </p:txBody>
      </p:sp>
      <p:graphicFrame>
        <p:nvGraphicFramePr>
          <p:cNvPr id="3" name="Table 2">
            <a:extLst>
              <a:ext uri="{FF2B5EF4-FFF2-40B4-BE49-F238E27FC236}">
                <a16:creationId xmlns:a16="http://schemas.microsoft.com/office/drawing/2014/main" id="{A0C14315-CCEC-5435-D7AF-9C6F17DEDE08}"/>
              </a:ext>
            </a:extLst>
          </p:cNvPr>
          <p:cNvGraphicFramePr>
            <a:graphicFrameLocks noGrp="1"/>
          </p:cNvGraphicFramePr>
          <p:nvPr/>
        </p:nvGraphicFramePr>
        <p:xfrm>
          <a:off x="4882249" y="1118645"/>
          <a:ext cx="3777175" cy="1896434"/>
        </p:xfrm>
        <a:graphic>
          <a:graphicData uri="http://schemas.openxmlformats.org/drawingml/2006/table">
            <a:tbl>
              <a:tblPr/>
              <a:tblGrid>
                <a:gridCol w="1259058">
                  <a:extLst>
                    <a:ext uri="{9D8B030D-6E8A-4147-A177-3AD203B41FA5}">
                      <a16:colId xmlns:a16="http://schemas.microsoft.com/office/drawing/2014/main" val="1417846975"/>
                    </a:ext>
                  </a:extLst>
                </a:gridCol>
                <a:gridCol w="946052">
                  <a:extLst>
                    <a:ext uri="{9D8B030D-6E8A-4147-A177-3AD203B41FA5}">
                      <a16:colId xmlns:a16="http://schemas.microsoft.com/office/drawing/2014/main" val="3471911975"/>
                    </a:ext>
                  </a:extLst>
                </a:gridCol>
                <a:gridCol w="1572065">
                  <a:extLst>
                    <a:ext uri="{9D8B030D-6E8A-4147-A177-3AD203B41FA5}">
                      <a16:colId xmlns:a16="http://schemas.microsoft.com/office/drawing/2014/main" val="2882838298"/>
                    </a:ext>
                  </a:extLst>
                </a:gridCol>
              </a:tblGrid>
              <a:tr h="262890">
                <a:tc gridSpan="3">
                  <a:txBody>
                    <a:bodyPr/>
                    <a:lstStyle/>
                    <a:p>
                      <a:pPr algn="l"/>
                      <a:r>
                        <a:rPr lang="en-GB" sz="1400" b="0" i="1" dirty="0">
                          <a:solidFill>
                            <a:srgbClr val="000000"/>
                          </a:solidFill>
                          <a:effectLst/>
                          <a:latin typeface="Arial" panose="020B0604020202020204" pitchFamily="34" charset="0"/>
                        </a:rPr>
                        <a:t>Descriptive Statistics</a:t>
                      </a:r>
                      <a:r>
                        <a:rPr lang="en-GB" sz="1400" b="0" dirty="0">
                          <a:solidFill>
                            <a:srgbClr val="000000"/>
                          </a:solidFill>
                          <a:effectLst/>
                          <a:latin typeface="Arial" panose="020B0604020202020204" pitchFamily="34" charset="0"/>
                        </a:rPr>
                        <a:t> </a:t>
                      </a:r>
                    </a:p>
                  </a:txBody>
                  <a:tcPr marL="68580" marR="47625" marT="28575" marB="28575"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GB"/>
                    </a:p>
                  </a:txBody>
                  <a:tcPr>
                    <a:lnL w="12700" cmpd="sng">
                      <a:noFill/>
                      <a:prstDash val="solid"/>
                    </a:lnL>
                  </a:tcPr>
                </a:tc>
                <a:tc hMerge="1">
                  <a:txBody>
                    <a:bodyPr/>
                    <a:lstStyle/>
                    <a:p>
                      <a:endParaRPr lang="en-GB"/>
                    </a:p>
                  </a:txBody>
                  <a:tcPr>
                    <a:lnL w="12700" cmpd="sng">
                      <a:noFill/>
                      <a:prstDash val="solid"/>
                    </a:lnL>
                  </a:tcPr>
                </a:tc>
                <a:extLst>
                  <a:ext uri="{0D108BD9-81ED-4DB2-BD59-A6C34878D82A}">
                    <a16:rowId xmlns:a16="http://schemas.microsoft.com/office/drawing/2014/main" val="1436120948"/>
                  </a:ext>
                </a:extLst>
              </a:tr>
              <a:tr h="234315">
                <a:tc>
                  <a:txBody>
                    <a:bodyPr/>
                    <a:lstStyle/>
                    <a:p>
                      <a:pPr algn="ctr"/>
                      <a:r>
                        <a:rPr lang="en-GB" sz="1400" b="0" dirty="0">
                          <a:solidFill>
                            <a:srgbClr val="000000"/>
                          </a:solidFill>
                          <a:effectLst/>
                          <a:latin typeface="Arial" panose="020B0604020202020204" pitchFamily="34" charset="0"/>
                        </a:rPr>
                        <a:t> </a:t>
                      </a:r>
                    </a:p>
                  </a:txBody>
                  <a:tcPr marL="57150" marR="57150" marT="14288" marB="14288"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en-GB" sz="1400" b="0" dirty="0" err="1">
                          <a:solidFill>
                            <a:srgbClr val="000000"/>
                          </a:solidFill>
                          <a:effectLst/>
                          <a:latin typeface="Arial" panose="020B0604020202020204" pitchFamily="34" charset="0"/>
                        </a:rPr>
                        <a:t>trust_pct</a:t>
                      </a:r>
                      <a:endParaRPr lang="en-GB" sz="1400" b="0" dirty="0">
                        <a:solidFill>
                          <a:srgbClr val="000000"/>
                        </a:solidFill>
                        <a:effectLst/>
                        <a:latin typeface="Arial" panose="020B0604020202020204" pitchFamily="34" charset="0"/>
                      </a:endParaRPr>
                    </a:p>
                  </a:txBody>
                  <a:tcPr marL="57150" marR="57150" marT="14288" marB="14288" anchor="ctr">
                    <a:lnL>
                      <a:noFill/>
                    </a:lnL>
                    <a:lnR>
                      <a:noFill/>
                    </a:lnR>
                    <a:lnB w="6350" cap="flat" cmpd="sng" algn="ctr">
                      <a:solidFill>
                        <a:srgbClr val="000000"/>
                      </a:solidFill>
                      <a:prstDash val="solid"/>
                      <a:round/>
                      <a:headEnd type="none" w="med" len="med"/>
                      <a:tailEnd type="none" w="med" len="med"/>
                    </a:lnB>
                    <a:noFill/>
                  </a:tcPr>
                </a:tc>
                <a:tc>
                  <a:txBody>
                    <a:bodyPr/>
                    <a:lstStyle/>
                    <a:p>
                      <a:pPr algn="ctr"/>
                      <a:r>
                        <a:rPr lang="en-GB" sz="1400" b="0" dirty="0">
                          <a:solidFill>
                            <a:srgbClr val="000000"/>
                          </a:solidFill>
                          <a:effectLst/>
                          <a:latin typeface="Arial" panose="020B0604020202020204" pitchFamily="34" charset="0"/>
                        </a:rPr>
                        <a:t>inequality_s80s20</a:t>
                      </a:r>
                    </a:p>
                  </a:txBody>
                  <a:tcPr marL="57150" marR="57150" marT="14288" marB="14288" anchor="ctr">
                    <a:lnL>
                      <a:noFill/>
                    </a:lnL>
                    <a:lnR>
                      <a:noFill/>
                    </a:lnR>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46796213"/>
                  </a:ext>
                </a:extLst>
              </a:tr>
              <a:tr h="261938">
                <a:tc>
                  <a:txBody>
                    <a:bodyPr/>
                    <a:lstStyle/>
                    <a:p>
                      <a:pPr algn="l"/>
                      <a:r>
                        <a:rPr lang="en-GB" sz="1400" b="0" dirty="0">
                          <a:solidFill>
                            <a:srgbClr val="000000"/>
                          </a:solidFill>
                          <a:effectLst/>
                          <a:latin typeface="Arial" panose="020B0604020202020204" pitchFamily="34" charset="0"/>
                        </a:rPr>
                        <a:t>Valid</a:t>
                      </a:r>
                    </a:p>
                  </a:txBody>
                  <a:tcPr marL="57150" marR="68580" marT="51435" marB="4763"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a:r>
                        <a:rPr lang="en-GB" sz="1400" b="1" dirty="0">
                          <a:solidFill>
                            <a:srgbClr val="000000"/>
                          </a:solidFill>
                          <a:effectLst/>
                          <a:latin typeface="Arial" panose="020B0604020202020204" pitchFamily="34" charset="0"/>
                        </a:rPr>
                        <a:t>89</a:t>
                      </a:r>
                    </a:p>
                  </a:txBody>
                  <a:tcPr marL="57150" marR="68580" marT="51435" marB="4763"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a:r>
                        <a:rPr lang="en-GB" sz="1400" b="1" dirty="0">
                          <a:solidFill>
                            <a:srgbClr val="000000"/>
                          </a:solidFill>
                          <a:effectLst/>
                          <a:latin typeface="Arial" panose="020B0604020202020204" pitchFamily="34" charset="0"/>
                        </a:rPr>
                        <a:t>79</a:t>
                      </a:r>
                    </a:p>
                  </a:txBody>
                  <a:tcPr marL="57150" marR="68580" marT="51435" marB="4763"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858864117"/>
                  </a:ext>
                </a:extLst>
              </a:tr>
              <a:tr h="215265">
                <a:tc>
                  <a:txBody>
                    <a:bodyPr/>
                    <a:lstStyle/>
                    <a:p>
                      <a:pPr algn="l"/>
                      <a:r>
                        <a:rPr lang="en-GB" sz="1400" b="0" dirty="0">
                          <a:solidFill>
                            <a:srgbClr val="000000"/>
                          </a:solidFill>
                          <a:effectLst/>
                          <a:latin typeface="Arial" panose="020B0604020202020204" pitchFamily="34" charset="0"/>
                        </a:rPr>
                        <a:t>Missing</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0</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10</a:t>
                      </a:r>
                    </a:p>
                  </a:txBody>
                  <a:tcPr marL="57150" marR="68580" marT="4763" marB="4763" anchor="ctr">
                    <a:lnL>
                      <a:noFill/>
                    </a:lnL>
                    <a:lnR>
                      <a:noFill/>
                    </a:lnR>
                    <a:lnT>
                      <a:noFill/>
                    </a:lnT>
                    <a:lnB>
                      <a:noFill/>
                    </a:lnB>
                    <a:noFill/>
                  </a:tcPr>
                </a:tc>
                <a:extLst>
                  <a:ext uri="{0D108BD9-81ED-4DB2-BD59-A6C34878D82A}">
                    <a16:rowId xmlns:a16="http://schemas.microsoft.com/office/drawing/2014/main" val="3085589632"/>
                  </a:ext>
                </a:extLst>
              </a:tr>
              <a:tr h="215265">
                <a:tc>
                  <a:txBody>
                    <a:bodyPr/>
                    <a:lstStyle/>
                    <a:p>
                      <a:pPr algn="l"/>
                      <a:r>
                        <a:rPr lang="en-GB" sz="1400" b="0" dirty="0">
                          <a:solidFill>
                            <a:srgbClr val="000000"/>
                          </a:solidFill>
                          <a:effectLst/>
                          <a:latin typeface="Arial" panose="020B0604020202020204" pitchFamily="34" charset="0"/>
                        </a:rPr>
                        <a:t>Mean</a:t>
                      </a:r>
                    </a:p>
                  </a:txBody>
                  <a:tcPr marL="57150" marR="68580" marT="4763" marB="4763" anchor="ctr">
                    <a:lnL>
                      <a:noFill/>
                    </a:lnL>
                    <a:lnR>
                      <a:noFill/>
                    </a:lnR>
                    <a:lnT>
                      <a:noFill/>
                    </a:lnT>
                    <a:lnB>
                      <a:noFill/>
                    </a:lnB>
                    <a:noFill/>
                  </a:tcPr>
                </a:tc>
                <a:tc>
                  <a:txBody>
                    <a:bodyPr/>
                    <a:lstStyle/>
                    <a:p>
                      <a:pPr algn="ctr"/>
                      <a:r>
                        <a:rPr lang="en-GB" sz="1400" b="0">
                          <a:solidFill>
                            <a:srgbClr val="000000"/>
                          </a:solidFill>
                          <a:effectLst/>
                          <a:latin typeface="Arial" panose="020B0604020202020204" pitchFamily="34" charset="0"/>
                        </a:rPr>
                        <a:t>25.731</a:t>
                      </a:r>
                    </a:p>
                  </a:txBody>
                  <a:tcPr marL="57150" marR="68580" marT="4763" marB="4763" anchor="ctr">
                    <a:lnL>
                      <a:noFill/>
                    </a:lnL>
                    <a:lnR>
                      <a:noFill/>
                    </a:lnR>
                    <a:lnT>
                      <a:noFill/>
                    </a:lnT>
                    <a:lnB>
                      <a:noFill/>
                    </a:lnB>
                    <a:noFill/>
                  </a:tcPr>
                </a:tc>
                <a:tc>
                  <a:txBody>
                    <a:bodyPr/>
                    <a:lstStyle/>
                    <a:p>
                      <a:pPr algn="ctr"/>
                      <a:r>
                        <a:rPr lang="en-GB" sz="1400" b="0">
                          <a:solidFill>
                            <a:srgbClr val="000000"/>
                          </a:solidFill>
                          <a:effectLst/>
                          <a:latin typeface="Arial" panose="020B0604020202020204" pitchFamily="34" charset="0"/>
                        </a:rPr>
                        <a:t>6.504</a:t>
                      </a:r>
                    </a:p>
                  </a:txBody>
                  <a:tcPr marL="57150" marR="68580" marT="4763" marB="4763" anchor="ctr">
                    <a:lnL>
                      <a:noFill/>
                    </a:lnL>
                    <a:lnR>
                      <a:noFill/>
                    </a:lnR>
                    <a:lnT>
                      <a:noFill/>
                    </a:lnT>
                    <a:lnB>
                      <a:noFill/>
                    </a:lnB>
                    <a:noFill/>
                  </a:tcPr>
                </a:tc>
                <a:extLst>
                  <a:ext uri="{0D108BD9-81ED-4DB2-BD59-A6C34878D82A}">
                    <a16:rowId xmlns:a16="http://schemas.microsoft.com/office/drawing/2014/main" val="987121928"/>
                  </a:ext>
                </a:extLst>
              </a:tr>
              <a:tr h="215265">
                <a:tc>
                  <a:txBody>
                    <a:bodyPr/>
                    <a:lstStyle/>
                    <a:p>
                      <a:pPr algn="l"/>
                      <a:r>
                        <a:rPr lang="en-GB" sz="1400" b="0" dirty="0">
                          <a:solidFill>
                            <a:srgbClr val="000000"/>
                          </a:solidFill>
                          <a:effectLst/>
                          <a:latin typeface="Arial" panose="020B0604020202020204" pitchFamily="34" charset="0"/>
                        </a:rPr>
                        <a:t>Std. Deviation</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18.406</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2.597</a:t>
                      </a:r>
                    </a:p>
                  </a:txBody>
                  <a:tcPr marL="57150" marR="68580" marT="4763" marB="4763" anchor="ctr">
                    <a:lnL>
                      <a:noFill/>
                    </a:lnL>
                    <a:lnR>
                      <a:noFill/>
                    </a:lnR>
                    <a:lnT>
                      <a:noFill/>
                    </a:lnT>
                    <a:lnB>
                      <a:noFill/>
                    </a:lnB>
                    <a:noFill/>
                  </a:tcPr>
                </a:tc>
                <a:extLst>
                  <a:ext uri="{0D108BD9-81ED-4DB2-BD59-A6C34878D82A}">
                    <a16:rowId xmlns:a16="http://schemas.microsoft.com/office/drawing/2014/main" val="1348860401"/>
                  </a:ext>
                </a:extLst>
              </a:tr>
              <a:tr h="215265">
                <a:tc>
                  <a:txBody>
                    <a:bodyPr/>
                    <a:lstStyle/>
                    <a:p>
                      <a:pPr algn="l"/>
                      <a:r>
                        <a:rPr lang="en-GB" sz="1400" b="0" dirty="0">
                          <a:solidFill>
                            <a:srgbClr val="000000"/>
                          </a:solidFill>
                          <a:effectLst/>
                          <a:latin typeface="Arial" panose="020B0604020202020204" pitchFamily="34" charset="0"/>
                        </a:rPr>
                        <a:t>Minimum</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2.140</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3.517</a:t>
                      </a:r>
                    </a:p>
                  </a:txBody>
                  <a:tcPr marL="57150" marR="68580" marT="4763" marB="4763" anchor="ctr">
                    <a:lnL>
                      <a:noFill/>
                    </a:lnL>
                    <a:lnR>
                      <a:noFill/>
                    </a:lnR>
                    <a:lnT>
                      <a:noFill/>
                    </a:lnT>
                    <a:lnB>
                      <a:noFill/>
                    </a:lnB>
                    <a:noFill/>
                  </a:tcPr>
                </a:tc>
                <a:extLst>
                  <a:ext uri="{0D108BD9-81ED-4DB2-BD59-A6C34878D82A}">
                    <a16:rowId xmlns:a16="http://schemas.microsoft.com/office/drawing/2014/main" val="127423817"/>
                  </a:ext>
                </a:extLst>
              </a:tr>
              <a:tr h="215265">
                <a:tc>
                  <a:txBody>
                    <a:bodyPr/>
                    <a:lstStyle/>
                    <a:p>
                      <a:pPr algn="l"/>
                      <a:r>
                        <a:rPr lang="en-GB" sz="1400" b="0" dirty="0">
                          <a:solidFill>
                            <a:srgbClr val="000000"/>
                          </a:solidFill>
                          <a:effectLst/>
                          <a:latin typeface="Arial" panose="020B0604020202020204" pitchFamily="34" charset="0"/>
                        </a:rPr>
                        <a:t>Maximum</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77.420</a:t>
                      </a:r>
                    </a:p>
                  </a:txBody>
                  <a:tcPr marL="57150" marR="68580" marT="4763" marB="4763" anchor="ctr">
                    <a:lnL>
                      <a:noFill/>
                    </a:lnL>
                    <a:lnR>
                      <a:noFill/>
                    </a:lnR>
                    <a:lnT>
                      <a:noFill/>
                    </a:lnT>
                    <a:lnB>
                      <a:noFill/>
                    </a:lnB>
                    <a:noFill/>
                  </a:tcPr>
                </a:tc>
                <a:tc>
                  <a:txBody>
                    <a:bodyPr/>
                    <a:lstStyle/>
                    <a:p>
                      <a:pPr algn="ctr"/>
                      <a:r>
                        <a:rPr lang="en-GB" sz="1400" b="0" dirty="0">
                          <a:solidFill>
                            <a:srgbClr val="000000"/>
                          </a:solidFill>
                          <a:effectLst/>
                          <a:latin typeface="Arial" panose="020B0604020202020204" pitchFamily="34" charset="0"/>
                        </a:rPr>
                        <a:t>16.644</a:t>
                      </a:r>
                    </a:p>
                  </a:txBody>
                  <a:tcPr marL="57150" marR="68580" marT="4763" marB="4763" anchor="ctr">
                    <a:lnL>
                      <a:noFill/>
                    </a:lnL>
                    <a:lnR>
                      <a:noFill/>
                    </a:lnR>
                    <a:lnT>
                      <a:noFill/>
                    </a:lnT>
                    <a:lnB>
                      <a:noFill/>
                    </a:lnB>
                    <a:noFill/>
                  </a:tcPr>
                </a:tc>
                <a:extLst>
                  <a:ext uri="{0D108BD9-81ED-4DB2-BD59-A6C34878D82A}">
                    <a16:rowId xmlns:a16="http://schemas.microsoft.com/office/drawing/2014/main" val="2486268145"/>
                  </a:ext>
                </a:extLst>
              </a:tr>
            </a:tbl>
          </a:graphicData>
        </a:graphic>
      </p:graphicFrame>
      <p:sp>
        <p:nvSpPr>
          <p:cNvPr id="4" name="Date Placeholder 3">
            <a:extLst>
              <a:ext uri="{FF2B5EF4-FFF2-40B4-BE49-F238E27FC236}">
                <a16:creationId xmlns:a16="http://schemas.microsoft.com/office/drawing/2014/main" id="{A4ACD17F-A726-D793-29D0-2E3448354AF1}"/>
              </a:ext>
            </a:extLst>
          </p:cNvPr>
          <p:cNvSpPr>
            <a:spLocks noGrp="1"/>
          </p:cNvSpPr>
          <p:nvPr>
            <p:ph type="dt" sz="half" idx="10"/>
          </p:nvPr>
        </p:nvSpPr>
        <p:spPr/>
        <p:txBody>
          <a:bodyPr/>
          <a:lstStyle/>
          <a:p>
            <a:endParaRPr lang="en-GB" dirty="0"/>
          </a:p>
        </p:txBody>
      </p:sp>
      <p:pic>
        <p:nvPicPr>
          <p:cNvPr id="12" name="Picture 11">
            <a:extLst>
              <a:ext uri="{FF2B5EF4-FFF2-40B4-BE49-F238E27FC236}">
                <a16:creationId xmlns:a16="http://schemas.microsoft.com/office/drawing/2014/main" id="{20787F33-4CD8-DBAD-424F-53CB7F065CE4}"/>
              </a:ext>
            </a:extLst>
          </p:cNvPr>
          <p:cNvPicPr>
            <a:picLocks noChangeAspect="1"/>
          </p:cNvPicPr>
          <p:nvPr/>
        </p:nvPicPr>
        <p:blipFill>
          <a:blip r:embed="rId3">
            <a:extLst>
              <a:ext uri="{28A0092B-C50C-407E-A947-70E740481C1C}">
                <a14:useLocalDpi xmlns:a14="http://schemas.microsoft.com/office/drawing/2010/main" val="0"/>
              </a:ext>
            </a:extLst>
          </a:blip>
          <a:srcRect r="8157"/>
          <a:stretch/>
        </p:blipFill>
        <p:spPr>
          <a:xfrm>
            <a:off x="368519" y="1337117"/>
            <a:ext cx="3955710" cy="3150404"/>
          </a:xfrm>
          <a:prstGeom prst="rect">
            <a:avLst/>
          </a:prstGeom>
        </p:spPr>
      </p:pic>
      <p:sp>
        <p:nvSpPr>
          <p:cNvPr id="9" name="Rectangle 8">
            <a:extLst>
              <a:ext uri="{FF2B5EF4-FFF2-40B4-BE49-F238E27FC236}">
                <a16:creationId xmlns:a16="http://schemas.microsoft.com/office/drawing/2014/main" id="{9356373C-67F2-D533-5AF7-11FEB96B0E8C}"/>
              </a:ext>
            </a:extLst>
          </p:cNvPr>
          <p:cNvSpPr/>
          <p:nvPr/>
        </p:nvSpPr>
        <p:spPr>
          <a:xfrm>
            <a:off x="976494" y="3328988"/>
            <a:ext cx="3347735" cy="558395"/>
          </a:xfrm>
          <a:prstGeom prst="rect">
            <a:avLst/>
          </a:prstGeom>
          <a:solidFill>
            <a:srgbClr val="DA000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AB1E6B82-5947-1025-85DF-5B3A3DA8B82B}"/>
              </a:ext>
            </a:extLst>
          </p:cNvPr>
          <p:cNvSpPr/>
          <p:nvPr/>
        </p:nvSpPr>
        <p:spPr>
          <a:xfrm>
            <a:off x="3586929" y="3328988"/>
            <a:ext cx="660221" cy="29146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1" name="Picture 5">
            <a:extLst>
              <a:ext uri="{FF2B5EF4-FFF2-40B4-BE49-F238E27FC236}">
                <a16:creationId xmlns:a16="http://schemas.microsoft.com/office/drawing/2014/main" id="{34F6DF44-11B1-9CBC-B177-D8FB8691E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19772" y="3094135"/>
            <a:ext cx="2039885" cy="13599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a:extLst>
              <a:ext uri="{FF2B5EF4-FFF2-40B4-BE49-F238E27FC236}">
                <a16:creationId xmlns:a16="http://schemas.microsoft.com/office/drawing/2014/main" id="{59DB6339-EBC1-3E44-EE8C-F9CC0373A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857259" y="3094135"/>
            <a:ext cx="2039886" cy="135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70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prstGeom prst="rect">
            <a:avLst/>
          </a:prstGeom>
        </p:spPr>
        <p:txBody>
          <a:bodyPr>
            <a:normAutofit/>
          </a:bodyPr>
          <a:lstStyle/>
          <a:p>
            <a:r>
              <a:rPr lang="en-GB" dirty="0"/>
              <a:t>Inequality </a:t>
            </a:r>
            <a:r>
              <a:rPr lang="en-GB" b="0" dirty="0">
                <a:sym typeface="Wingdings" panose="05000000000000000000" pitchFamily="2" charset="2"/>
              </a:rPr>
              <a:t></a:t>
            </a:r>
            <a:r>
              <a:rPr lang="en-GB" dirty="0">
                <a:sym typeface="Wingdings" panose="05000000000000000000" pitchFamily="2" charset="2"/>
              </a:rPr>
              <a:t> </a:t>
            </a:r>
            <a:r>
              <a:rPr lang="en-GB" dirty="0"/>
              <a:t>Social trust</a:t>
            </a:r>
            <a:endParaRPr dirty="0"/>
          </a:p>
        </p:txBody>
      </p:sp>
      <p:sp>
        <p:nvSpPr>
          <p:cNvPr id="5" name="Footer Placeholder 4"/>
          <p:cNvSpPr>
            <a:spLocks noGrp="1"/>
          </p:cNvSpPr>
          <p:nvPr>
            <p:ph type="ftr" sz="quarter" idx="11"/>
          </p:nvPr>
        </p:nvSpPr>
        <p:spPr/>
        <p:txBody>
          <a:bodyPr/>
          <a:lstStyle/>
          <a:p>
            <a:r>
              <a:rPr lang="en-US"/>
              <a:t>Comparisons and Associations</a:t>
            </a:r>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52</a:t>
            </a:fld>
            <a:endParaRPr lang="en-US" dirty="0"/>
          </a:p>
        </p:txBody>
      </p:sp>
      <p:sp>
        <p:nvSpPr>
          <p:cNvPr id="4" name="Date Placeholder 3">
            <a:extLst>
              <a:ext uri="{FF2B5EF4-FFF2-40B4-BE49-F238E27FC236}">
                <a16:creationId xmlns:a16="http://schemas.microsoft.com/office/drawing/2014/main" id="{A4ACD17F-A726-D793-29D0-2E3448354AF1}"/>
              </a:ext>
            </a:extLst>
          </p:cNvPr>
          <p:cNvSpPr>
            <a:spLocks noGrp="1"/>
          </p:cNvSpPr>
          <p:nvPr>
            <p:ph type="dt" sz="half" idx="10"/>
          </p:nvPr>
        </p:nvSpPr>
        <p:spPr/>
        <p:txBody>
          <a:bodyPr/>
          <a:lstStyle/>
          <a:p>
            <a:endParaRPr lang="en-GB" dirty="0"/>
          </a:p>
        </p:txBody>
      </p:sp>
      <p:sp>
        <p:nvSpPr>
          <p:cNvPr id="20" name="Rectangle 19">
            <a:extLst>
              <a:ext uri="{FF2B5EF4-FFF2-40B4-BE49-F238E27FC236}">
                <a16:creationId xmlns:a16="http://schemas.microsoft.com/office/drawing/2014/main" id="{0D59F2B2-BAF1-26FC-FB99-4B5BB002077C}"/>
              </a:ext>
            </a:extLst>
          </p:cNvPr>
          <p:cNvSpPr/>
          <p:nvPr/>
        </p:nvSpPr>
        <p:spPr>
          <a:xfrm>
            <a:off x="5800248" y="3768679"/>
            <a:ext cx="663417" cy="654731"/>
          </a:xfrm>
          <a:prstGeom prst="rect">
            <a:avLst/>
          </a:prstGeom>
          <a:solidFill>
            <a:srgbClr val="DA000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1" name="Picture 20">
            <a:extLst>
              <a:ext uri="{FF2B5EF4-FFF2-40B4-BE49-F238E27FC236}">
                <a16:creationId xmlns:a16="http://schemas.microsoft.com/office/drawing/2014/main" id="{407489F4-4847-6B11-F591-FE303D9E2E58}"/>
              </a:ext>
            </a:extLst>
          </p:cNvPr>
          <p:cNvPicPr>
            <a:picLocks noChangeAspect="1"/>
          </p:cNvPicPr>
          <p:nvPr/>
        </p:nvPicPr>
        <p:blipFill>
          <a:blip r:embed="rId3">
            <a:extLst>
              <a:ext uri="{28A0092B-C50C-407E-A947-70E740481C1C}">
                <a14:useLocalDpi xmlns:a14="http://schemas.microsoft.com/office/drawing/2010/main" val="0"/>
              </a:ext>
            </a:extLst>
          </a:blip>
          <a:srcRect r="8157"/>
          <a:stretch/>
        </p:blipFill>
        <p:spPr>
          <a:xfrm>
            <a:off x="368519" y="1337117"/>
            <a:ext cx="3957323" cy="3150404"/>
          </a:xfrm>
          <a:prstGeom prst="rect">
            <a:avLst/>
          </a:prstGeom>
        </p:spPr>
      </p:pic>
      <p:pic>
        <p:nvPicPr>
          <p:cNvPr id="19" name="Picture 18">
            <a:extLst>
              <a:ext uri="{FF2B5EF4-FFF2-40B4-BE49-F238E27FC236}">
                <a16:creationId xmlns:a16="http://schemas.microsoft.com/office/drawing/2014/main" id="{EA86AE07-9CAC-985C-B0F1-AA1EC47BEB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5842" y="905195"/>
            <a:ext cx="4663414" cy="3588870"/>
          </a:xfrm>
          <a:prstGeom prst="rect">
            <a:avLst/>
          </a:prstGeom>
        </p:spPr>
      </p:pic>
    </p:spTree>
    <p:extLst>
      <p:ext uri="{BB962C8B-B14F-4D97-AF65-F5344CB8AC3E}">
        <p14:creationId xmlns:p14="http://schemas.microsoft.com/office/powerpoint/2010/main" val="337405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prstGeom prst="rect">
            <a:avLst/>
          </a:prstGeom>
        </p:spPr>
        <p:txBody>
          <a:bodyPr>
            <a:normAutofit/>
          </a:bodyPr>
          <a:lstStyle/>
          <a:p>
            <a:r>
              <a:rPr lang="en-GB" dirty="0"/>
              <a:t>Inequality </a:t>
            </a:r>
            <a:r>
              <a:rPr lang="en-GB" dirty="0">
                <a:sym typeface="Wingdings" panose="05000000000000000000" pitchFamily="2" charset="2"/>
              </a:rPr>
              <a:t> </a:t>
            </a:r>
            <a:r>
              <a:rPr lang="en-GB" dirty="0"/>
              <a:t>Social trust</a:t>
            </a:r>
            <a:endParaRPr dirty="0"/>
          </a:p>
        </p:txBody>
      </p:sp>
      <p:sp>
        <p:nvSpPr>
          <p:cNvPr id="5" name="Footer Placeholder 4"/>
          <p:cNvSpPr>
            <a:spLocks noGrp="1"/>
          </p:cNvSpPr>
          <p:nvPr>
            <p:ph type="ftr" sz="quarter" idx="11"/>
          </p:nvPr>
        </p:nvSpPr>
        <p:spPr/>
        <p:txBody>
          <a:bodyPr/>
          <a:lstStyle/>
          <a:p>
            <a:r>
              <a:rPr lang="en-US"/>
              <a:t>Comparisons and Associations</a:t>
            </a:r>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53</a:t>
            </a:fld>
            <a:endParaRPr lang="en-US" dirty="0"/>
          </a:p>
        </p:txBody>
      </p:sp>
      <p:sp>
        <p:nvSpPr>
          <p:cNvPr id="4" name="Date Placeholder 3">
            <a:extLst>
              <a:ext uri="{FF2B5EF4-FFF2-40B4-BE49-F238E27FC236}">
                <a16:creationId xmlns:a16="http://schemas.microsoft.com/office/drawing/2014/main" id="{A4ACD17F-A726-D793-29D0-2E3448354AF1}"/>
              </a:ext>
            </a:extLst>
          </p:cNvPr>
          <p:cNvSpPr>
            <a:spLocks noGrp="1"/>
          </p:cNvSpPr>
          <p:nvPr>
            <p:ph type="dt" sz="half" idx="10"/>
          </p:nvPr>
        </p:nvSpPr>
        <p:spPr/>
        <p:txBody>
          <a:bodyPr/>
          <a:lstStyle/>
          <a:p>
            <a:r>
              <a:rPr lang="en-US"/>
              <a:t>8 October 2024</a:t>
            </a:r>
            <a:endParaRPr lang="en-GB"/>
          </a:p>
        </p:txBody>
      </p:sp>
      <p:pic>
        <p:nvPicPr>
          <p:cNvPr id="12" name="Picture 11">
            <a:extLst>
              <a:ext uri="{FF2B5EF4-FFF2-40B4-BE49-F238E27FC236}">
                <a16:creationId xmlns:a16="http://schemas.microsoft.com/office/drawing/2014/main" id="{20787F33-4CD8-DBAD-424F-53CB7F065C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8220" y="1014222"/>
            <a:ext cx="3139604" cy="2321894"/>
          </a:xfrm>
          <a:prstGeom prst="rect">
            <a:avLst/>
          </a:prstGeom>
        </p:spPr>
      </p:pic>
      <p:pic>
        <p:nvPicPr>
          <p:cNvPr id="19" name="Picture 18">
            <a:extLst>
              <a:ext uri="{FF2B5EF4-FFF2-40B4-BE49-F238E27FC236}">
                <a16:creationId xmlns:a16="http://schemas.microsoft.com/office/drawing/2014/main" id="{EA86AE07-9CAC-985C-B0F1-AA1EC47BEB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5842" y="905195"/>
            <a:ext cx="4663414" cy="3588870"/>
          </a:xfrm>
          <a:prstGeom prst="rect">
            <a:avLst/>
          </a:prstGeom>
        </p:spPr>
      </p:pic>
      <p:pic>
        <p:nvPicPr>
          <p:cNvPr id="9" name="Picture 8">
            <a:extLst>
              <a:ext uri="{FF2B5EF4-FFF2-40B4-BE49-F238E27FC236}">
                <a16:creationId xmlns:a16="http://schemas.microsoft.com/office/drawing/2014/main" id="{D34DAB24-00D9-B6DD-D86C-03EB6F537EE2}"/>
              </a:ext>
            </a:extLst>
          </p:cNvPr>
          <p:cNvPicPr>
            <a:picLocks noChangeAspect="1"/>
          </p:cNvPicPr>
          <p:nvPr/>
        </p:nvPicPr>
        <p:blipFill>
          <a:blip r:embed="rId5"/>
          <a:stretch>
            <a:fillRect/>
          </a:stretch>
        </p:blipFill>
        <p:spPr>
          <a:xfrm>
            <a:off x="908685" y="3384362"/>
            <a:ext cx="3139605" cy="1092559"/>
          </a:xfrm>
          <a:prstGeom prst="rect">
            <a:avLst/>
          </a:prstGeom>
        </p:spPr>
      </p:pic>
      <p:sp>
        <p:nvSpPr>
          <p:cNvPr id="11" name="Rectangle 10">
            <a:extLst>
              <a:ext uri="{FF2B5EF4-FFF2-40B4-BE49-F238E27FC236}">
                <a16:creationId xmlns:a16="http://schemas.microsoft.com/office/drawing/2014/main" id="{86BB58A9-F045-4B3C-C165-C5584CAD34B7}"/>
              </a:ext>
            </a:extLst>
          </p:cNvPr>
          <p:cNvSpPr/>
          <p:nvPr/>
        </p:nvSpPr>
        <p:spPr>
          <a:xfrm>
            <a:off x="2797286" y="4024441"/>
            <a:ext cx="581494" cy="469625"/>
          </a:xfrm>
          <a:prstGeom prst="rect">
            <a:avLst/>
          </a:prstGeom>
          <a:solidFill>
            <a:srgbClr val="DA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Rectangle 12">
            <a:extLst>
              <a:ext uri="{FF2B5EF4-FFF2-40B4-BE49-F238E27FC236}">
                <a16:creationId xmlns:a16="http://schemas.microsoft.com/office/drawing/2014/main" id="{CB7EA6B8-64B6-6667-54EA-040EB411A0A2}"/>
              </a:ext>
            </a:extLst>
          </p:cNvPr>
          <p:cNvSpPr/>
          <p:nvPr/>
        </p:nvSpPr>
        <p:spPr>
          <a:xfrm>
            <a:off x="7236749" y="3763328"/>
            <a:ext cx="514698" cy="693674"/>
          </a:xfrm>
          <a:prstGeom prst="rect">
            <a:avLst/>
          </a:prstGeom>
          <a:solidFill>
            <a:srgbClr val="DA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a:extLst>
              <a:ext uri="{FF2B5EF4-FFF2-40B4-BE49-F238E27FC236}">
                <a16:creationId xmlns:a16="http://schemas.microsoft.com/office/drawing/2014/main" id="{34E64A40-0F4E-9321-610F-9C5F150C54DD}"/>
              </a:ext>
            </a:extLst>
          </p:cNvPr>
          <p:cNvSpPr/>
          <p:nvPr/>
        </p:nvSpPr>
        <p:spPr>
          <a:xfrm>
            <a:off x="7917352" y="2511742"/>
            <a:ext cx="569423" cy="351473"/>
          </a:xfrm>
          <a:prstGeom prst="rect">
            <a:avLst/>
          </a:prstGeom>
          <a:solidFill>
            <a:srgbClr val="0070C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BE480465-698D-39CB-FC56-5508F9A3DE36}"/>
              </a:ext>
            </a:extLst>
          </p:cNvPr>
          <p:cNvSpPr/>
          <p:nvPr/>
        </p:nvSpPr>
        <p:spPr>
          <a:xfrm>
            <a:off x="8348835" y="4289739"/>
            <a:ext cx="569423" cy="167263"/>
          </a:xfrm>
          <a:prstGeom prst="rect">
            <a:avLst/>
          </a:prstGeom>
          <a:solidFill>
            <a:srgbClr val="0070C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15">
            <a:extLst>
              <a:ext uri="{FF2B5EF4-FFF2-40B4-BE49-F238E27FC236}">
                <a16:creationId xmlns:a16="http://schemas.microsoft.com/office/drawing/2014/main" id="{A1D21993-70B6-1A19-FEC0-A9A75942B355}"/>
              </a:ext>
            </a:extLst>
          </p:cNvPr>
          <p:cNvSpPr/>
          <p:nvPr/>
        </p:nvSpPr>
        <p:spPr>
          <a:xfrm>
            <a:off x="3412500" y="4007296"/>
            <a:ext cx="569423" cy="421379"/>
          </a:xfrm>
          <a:prstGeom prst="rect">
            <a:avLst/>
          </a:prstGeom>
          <a:solidFill>
            <a:srgbClr val="0070C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Rectangle 16">
            <a:extLst>
              <a:ext uri="{FF2B5EF4-FFF2-40B4-BE49-F238E27FC236}">
                <a16:creationId xmlns:a16="http://schemas.microsoft.com/office/drawing/2014/main" id="{696D13C4-8407-E3C2-20FB-5F0F5E797A6D}"/>
              </a:ext>
            </a:extLst>
          </p:cNvPr>
          <p:cNvSpPr/>
          <p:nvPr/>
        </p:nvSpPr>
        <p:spPr>
          <a:xfrm>
            <a:off x="4910328" y="1481329"/>
            <a:ext cx="575501" cy="499280"/>
          </a:xfrm>
          <a:prstGeom prst="rect">
            <a:avLst/>
          </a:prstGeom>
          <a:solidFill>
            <a:srgbClr val="DA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12458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prstGeom prst="rect">
            <a:avLst/>
          </a:prstGeom>
        </p:spPr>
        <p:txBody>
          <a:bodyPr>
            <a:normAutofit/>
          </a:bodyPr>
          <a:lstStyle/>
          <a:p>
            <a:r>
              <a:rPr lang="en-GB" dirty="0"/>
              <a:t>Inequality </a:t>
            </a:r>
            <a:r>
              <a:rPr lang="en-GB" b="0" dirty="0">
                <a:sym typeface="Wingdings" panose="05000000000000000000" pitchFamily="2" charset="2"/>
              </a:rPr>
              <a:t></a:t>
            </a:r>
            <a:r>
              <a:rPr lang="en-GB" dirty="0">
                <a:sym typeface="Wingdings" panose="05000000000000000000" pitchFamily="2" charset="2"/>
              </a:rPr>
              <a:t> </a:t>
            </a:r>
            <a:r>
              <a:rPr lang="en-GB" dirty="0"/>
              <a:t>Social trust</a:t>
            </a:r>
            <a:endParaRPr dirty="0"/>
          </a:p>
        </p:txBody>
      </p:sp>
      <p:sp>
        <p:nvSpPr>
          <p:cNvPr id="5" name="Footer Placeholder 4"/>
          <p:cNvSpPr>
            <a:spLocks noGrp="1"/>
          </p:cNvSpPr>
          <p:nvPr>
            <p:ph type="ftr" sz="quarter" idx="11"/>
          </p:nvPr>
        </p:nvSpPr>
        <p:spPr/>
        <p:txBody>
          <a:bodyPr/>
          <a:lstStyle/>
          <a:p>
            <a:r>
              <a:rPr lang="en-US"/>
              <a:t>Comparisons and Associations</a:t>
            </a:r>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54</a:t>
            </a:fld>
            <a:endParaRPr lang="en-US" dirty="0"/>
          </a:p>
        </p:txBody>
      </p:sp>
      <p:sp>
        <p:nvSpPr>
          <p:cNvPr id="4" name="Date Placeholder 3">
            <a:extLst>
              <a:ext uri="{FF2B5EF4-FFF2-40B4-BE49-F238E27FC236}">
                <a16:creationId xmlns:a16="http://schemas.microsoft.com/office/drawing/2014/main" id="{A4ACD17F-A726-D793-29D0-2E3448354AF1}"/>
              </a:ext>
            </a:extLst>
          </p:cNvPr>
          <p:cNvSpPr>
            <a:spLocks noGrp="1"/>
          </p:cNvSpPr>
          <p:nvPr>
            <p:ph type="dt" sz="half" idx="10"/>
          </p:nvPr>
        </p:nvSpPr>
        <p:spPr/>
        <p:txBody>
          <a:bodyPr/>
          <a:lstStyle/>
          <a:p>
            <a:r>
              <a:rPr lang="en-US"/>
              <a:t>8 October 2024</a:t>
            </a:r>
            <a:endParaRPr lang="en-GB"/>
          </a:p>
        </p:txBody>
      </p:sp>
      <p:pic>
        <p:nvPicPr>
          <p:cNvPr id="3" name="Picture 2">
            <a:extLst>
              <a:ext uri="{FF2B5EF4-FFF2-40B4-BE49-F238E27FC236}">
                <a16:creationId xmlns:a16="http://schemas.microsoft.com/office/drawing/2014/main" id="{69B15CB2-542B-A6B3-4671-B475B65F532B}"/>
              </a:ext>
            </a:extLst>
          </p:cNvPr>
          <p:cNvPicPr>
            <a:picLocks noChangeAspect="1"/>
          </p:cNvPicPr>
          <p:nvPr/>
        </p:nvPicPr>
        <p:blipFill>
          <a:blip r:embed="rId3">
            <a:extLst>
              <a:ext uri="{28A0092B-C50C-407E-A947-70E740481C1C}">
                <a14:useLocalDpi xmlns:a14="http://schemas.microsoft.com/office/drawing/2010/main" val="0"/>
              </a:ext>
            </a:extLst>
          </a:blip>
          <a:srcRect r="8157"/>
          <a:stretch/>
        </p:blipFill>
        <p:spPr>
          <a:xfrm>
            <a:off x="368519" y="1337117"/>
            <a:ext cx="4266000" cy="3150404"/>
          </a:xfrm>
          <a:prstGeom prst="rect">
            <a:avLst/>
          </a:prstGeom>
        </p:spPr>
      </p:pic>
      <p:pic>
        <p:nvPicPr>
          <p:cNvPr id="19" name="Picture 18">
            <a:extLst>
              <a:ext uri="{FF2B5EF4-FFF2-40B4-BE49-F238E27FC236}">
                <a16:creationId xmlns:a16="http://schemas.microsoft.com/office/drawing/2014/main" id="{EA86AE07-9CAC-985C-B0F1-AA1EC47BEB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5842" y="905195"/>
            <a:ext cx="4663414" cy="3588870"/>
          </a:xfrm>
          <a:prstGeom prst="rect">
            <a:avLst/>
          </a:prstGeom>
        </p:spPr>
      </p:pic>
    </p:spTree>
    <p:extLst>
      <p:ext uri="{BB962C8B-B14F-4D97-AF65-F5344CB8AC3E}">
        <p14:creationId xmlns:p14="http://schemas.microsoft.com/office/powerpoint/2010/main" val="412033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prstGeom prst="rect">
            <a:avLst/>
          </a:prstGeom>
        </p:spPr>
        <p:txBody>
          <a:bodyPr>
            <a:normAutofit/>
          </a:bodyPr>
          <a:lstStyle/>
          <a:p>
            <a:r>
              <a:rPr lang="en-GB" dirty="0"/>
              <a:t>Inequality </a:t>
            </a:r>
            <a:r>
              <a:rPr lang="en-GB" dirty="0">
                <a:sym typeface="Wingdings" panose="05000000000000000000" pitchFamily="2" charset="2"/>
              </a:rPr>
              <a:t> </a:t>
            </a:r>
            <a:r>
              <a:rPr lang="en-GB" dirty="0"/>
              <a:t>Social trust</a:t>
            </a:r>
            <a:endParaRPr dirty="0"/>
          </a:p>
        </p:txBody>
      </p:sp>
      <p:sp>
        <p:nvSpPr>
          <p:cNvPr id="5" name="Footer Placeholder 4"/>
          <p:cNvSpPr>
            <a:spLocks noGrp="1"/>
          </p:cNvSpPr>
          <p:nvPr>
            <p:ph type="ftr" sz="quarter" idx="11"/>
          </p:nvPr>
        </p:nvSpPr>
        <p:spPr/>
        <p:txBody>
          <a:bodyPr/>
          <a:lstStyle/>
          <a:p>
            <a:r>
              <a:rPr lang="en-US"/>
              <a:t>Comparisons and Associations</a:t>
            </a:r>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55</a:t>
            </a:fld>
            <a:endParaRPr lang="en-US" dirty="0"/>
          </a:p>
        </p:txBody>
      </p:sp>
      <p:sp>
        <p:nvSpPr>
          <p:cNvPr id="4" name="Date Placeholder 3">
            <a:extLst>
              <a:ext uri="{FF2B5EF4-FFF2-40B4-BE49-F238E27FC236}">
                <a16:creationId xmlns:a16="http://schemas.microsoft.com/office/drawing/2014/main" id="{A4ACD17F-A726-D793-29D0-2E3448354AF1}"/>
              </a:ext>
            </a:extLst>
          </p:cNvPr>
          <p:cNvSpPr>
            <a:spLocks noGrp="1"/>
          </p:cNvSpPr>
          <p:nvPr>
            <p:ph type="dt" sz="half" idx="10"/>
          </p:nvPr>
        </p:nvSpPr>
        <p:spPr/>
        <p:txBody>
          <a:bodyPr/>
          <a:lstStyle/>
          <a:p>
            <a:r>
              <a:rPr lang="en-US"/>
              <a:t>8 October 2024</a:t>
            </a:r>
            <a:endParaRPr lang="en-GB"/>
          </a:p>
        </p:txBody>
      </p:sp>
      <p:pic>
        <p:nvPicPr>
          <p:cNvPr id="12" name="Picture 11">
            <a:extLst>
              <a:ext uri="{FF2B5EF4-FFF2-40B4-BE49-F238E27FC236}">
                <a16:creationId xmlns:a16="http://schemas.microsoft.com/office/drawing/2014/main" id="{20787F33-4CD8-DBAD-424F-53CB7F065CE4}"/>
              </a:ext>
            </a:extLst>
          </p:cNvPr>
          <p:cNvPicPr>
            <a:picLocks noChangeAspect="1"/>
          </p:cNvPicPr>
          <p:nvPr/>
        </p:nvPicPr>
        <p:blipFill>
          <a:blip r:embed="rId3">
            <a:extLst>
              <a:ext uri="{28A0092B-C50C-407E-A947-70E740481C1C}">
                <a14:useLocalDpi xmlns:a14="http://schemas.microsoft.com/office/drawing/2010/main" val="0"/>
              </a:ext>
            </a:extLst>
          </a:blip>
          <a:srcRect r="8107"/>
          <a:stretch/>
        </p:blipFill>
        <p:spPr>
          <a:xfrm>
            <a:off x="360045" y="1423035"/>
            <a:ext cx="3965797" cy="3071030"/>
          </a:xfrm>
          <a:prstGeom prst="rect">
            <a:avLst/>
          </a:prstGeom>
        </p:spPr>
      </p:pic>
      <p:pic>
        <p:nvPicPr>
          <p:cNvPr id="19" name="Picture 18">
            <a:extLst>
              <a:ext uri="{FF2B5EF4-FFF2-40B4-BE49-F238E27FC236}">
                <a16:creationId xmlns:a16="http://schemas.microsoft.com/office/drawing/2014/main" id="{EA86AE07-9CAC-985C-B0F1-AA1EC47BEB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5842" y="905195"/>
            <a:ext cx="4663414" cy="3588870"/>
          </a:xfrm>
          <a:prstGeom prst="rect">
            <a:avLst/>
          </a:prstGeom>
        </p:spPr>
      </p:pic>
      <p:sp>
        <p:nvSpPr>
          <p:cNvPr id="3" name="Rectangle 2">
            <a:extLst>
              <a:ext uri="{FF2B5EF4-FFF2-40B4-BE49-F238E27FC236}">
                <a16:creationId xmlns:a16="http://schemas.microsoft.com/office/drawing/2014/main" id="{AE7E3ACF-D4C3-2502-17F0-03F90D66731A}"/>
              </a:ext>
            </a:extLst>
          </p:cNvPr>
          <p:cNvSpPr/>
          <p:nvPr/>
        </p:nvSpPr>
        <p:spPr>
          <a:xfrm>
            <a:off x="6497955" y="3744468"/>
            <a:ext cx="711518" cy="687514"/>
          </a:xfrm>
          <a:prstGeom prst="rect">
            <a:avLst/>
          </a:prstGeom>
          <a:solidFill>
            <a:srgbClr val="DA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ight Brace 6">
            <a:extLst>
              <a:ext uri="{FF2B5EF4-FFF2-40B4-BE49-F238E27FC236}">
                <a16:creationId xmlns:a16="http://schemas.microsoft.com/office/drawing/2014/main" id="{65BE9DCD-36A4-9D2A-DEFC-526CBB943120}"/>
              </a:ext>
            </a:extLst>
          </p:cNvPr>
          <p:cNvSpPr/>
          <p:nvPr/>
        </p:nvSpPr>
        <p:spPr>
          <a:xfrm>
            <a:off x="3960496" y="2871787"/>
            <a:ext cx="120015" cy="522923"/>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8" name="Right Brace 7">
            <a:extLst>
              <a:ext uri="{FF2B5EF4-FFF2-40B4-BE49-F238E27FC236}">
                <a16:creationId xmlns:a16="http://schemas.microsoft.com/office/drawing/2014/main" id="{7709D734-C56C-74D2-BCF9-DEB651395DCD}"/>
              </a:ext>
            </a:extLst>
          </p:cNvPr>
          <p:cNvSpPr/>
          <p:nvPr/>
        </p:nvSpPr>
        <p:spPr>
          <a:xfrm>
            <a:off x="3500438" y="2797493"/>
            <a:ext cx="120015" cy="417195"/>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0" name="Right Brace 9">
            <a:extLst>
              <a:ext uri="{FF2B5EF4-FFF2-40B4-BE49-F238E27FC236}">
                <a16:creationId xmlns:a16="http://schemas.microsoft.com/office/drawing/2014/main" id="{4347E80E-FE4B-EAB0-8C66-B491B6F5C12D}"/>
              </a:ext>
            </a:extLst>
          </p:cNvPr>
          <p:cNvSpPr/>
          <p:nvPr/>
        </p:nvSpPr>
        <p:spPr>
          <a:xfrm>
            <a:off x="2342943" y="2593181"/>
            <a:ext cx="54000" cy="16200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Tree>
    <p:extLst>
      <p:ext uri="{BB962C8B-B14F-4D97-AF65-F5344CB8AC3E}">
        <p14:creationId xmlns:p14="http://schemas.microsoft.com/office/powerpoint/2010/main" val="380493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DC010-8E49-45A7-979B-2BFBC1E63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FEFE9A-C59C-85E2-8222-583E0D39906F}"/>
              </a:ext>
            </a:extLst>
          </p:cNvPr>
          <p:cNvSpPr>
            <a:spLocks noGrp="1"/>
          </p:cNvSpPr>
          <p:nvPr>
            <p:ph type="title" hasCustomPrompt="1"/>
          </p:nvPr>
        </p:nvSpPr>
        <p:spPr>
          <a:xfrm>
            <a:off x="457200" y="205980"/>
            <a:ext cx="7532376" cy="371011"/>
          </a:xfrm>
          <a:prstGeom prst="rect">
            <a:avLst/>
          </a:prstGeom>
        </p:spPr>
        <p:txBody>
          <a:bodyPr>
            <a:normAutofit fontScale="90000"/>
          </a:bodyPr>
          <a:lstStyle/>
          <a:p>
            <a:r>
              <a:rPr lang="en-GB"/>
              <a:t>“The spirit level” (2010)</a:t>
            </a:r>
          </a:p>
        </p:txBody>
      </p:sp>
      <p:sp>
        <p:nvSpPr>
          <p:cNvPr id="5" name="Footer Placeholder 4">
            <a:extLst>
              <a:ext uri="{FF2B5EF4-FFF2-40B4-BE49-F238E27FC236}">
                <a16:creationId xmlns:a16="http://schemas.microsoft.com/office/drawing/2014/main" id="{91105CCA-4B0B-C2D2-2B4A-460C7830D2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F98D19-9736-A45D-D246-B35356477122}"/>
              </a:ext>
            </a:extLst>
          </p:cNvPr>
          <p:cNvSpPr>
            <a:spLocks noGrp="1"/>
          </p:cNvSpPr>
          <p:nvPr>
            <p:ph type="sldNum" sz="quarter" idx="12"/>
          </p:nvPr>
        </p:nvSpPr>
        <p:spPr/>
        <p:txBody>
          <a:bodyPr/>
          <a:lstStyle/>
          <a:p>
            <a:r>
              <a:rPr lang="en-US"/>
              <a:t>Slide </a:t>
            </a:r>
            <a:fld id="{C5EF2332-01BF-834F-8236-50238282D533}" type="slidenum">
              <a:rPr lang="en-US" smtClean="0"/>
              <a:pPr/>
              <a:t>56</a:t>
            </a:fld>
            <a:endParaRPr lang="en-US" dirty="0"/>
          </a:p>
        </p:txBody>
      </p:sp>
      <p:pic>
        <p:nvPicPr>
          <p:cNvPr id="4" name="Picture 3">
            <a:extLst>
              <a:ext uri="{FF2B5EF4-FFF2-40B4-BE49-F238E27FC236}">
                <a16:creationId xmlns:a16="http://schemas.microsoft.com/office/drawing/2014/main" id="{422D7AAB-E8E1-D23C-E00E-97A8A3BDF5B5}"/>
              </a:ext>
            </a:extLst>
          </p:cNvPr>
          <p:cNvPicPr>
            <a:picLocks noChangeAspect="1"/>
          </p:cNvPicPr>
          <p:nvPr/>
        </p:nvPicPr>
        <p:blipFill>
          <a:blip r:embed="rId3"/>
          <a:srcRect/>
          <a:stretch/>
        </p:blipFill>
        <p:spPr>
          <a:xfrm>
            <a:off x="1882045" y="1091636"/>
            <a:ext cx="5379911" cy="3324017"/>
          </a:xfrm>
          <a:prstGeom prst="rect">
            <a:avLst/>
          </a:prstGeom>
        </p:spPr>
      </p:pic>
    </p:spTree>
    <p:extLst>
      <p:ext uri="{BB962C8B-B14F-4D97-AF65-F5344CB8AC3E}">
        <p14:creationId xmlns:p14="http://schemas.microsoft.com/office/powerpoint/2010/main" val="2272633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1D24E-2C4B-DA88-971B-0A1F8EC30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15485C-2DD6-0C7F-2474-8E789DFFA01C}"/>
              </a:ext>
            </a:extLst>
          </p:cNvPr>
          <p:cNvSpPr>
            <a:spLocks noGrp="1"/>
          </p:cNvSpPr>
          <p:nvPr>
            <p:ph type="title" hasCustomPrompt="1"/>
          </p:nvPr>
        </p:nvSpPr>
        <p:spPr>
          <a:xfrm>
            <a:off x="457200" y="205980"/>
            <a:ext cx="7532376" cy="371011"/>
          </a:xfrm>
          <a:prstGeom prst="rect">
            <a:avLst/>
          </a:prstGeom>
        </p:spPr>
        <p:txBody>
          <a:bodyPr>
            <a:normAutofit fontScale="90000"/>
          </a:bodyPr>
          <a:lstStyle/>
          <a:p>
            <a:r>
              <a:rPr lang="en-GB"/>
              <a:t>“The spirit level” (2010)</a:t>
            </a:r>
          </a:p>
        </p:txBody>
      </p:sp>
      <p:sp>
        <p:nvSpPr>
          <p:cNvPr id="5" name="Footer Placeholder 4">
            <a:extLst>
              <a:ext uri="{FF2B5EF4-FFF2-40B4-BE49-F238E27FC236}">
                <a16:creationId xmlns:a16="http://schemas.microsoft.com/office/drawing/2014/main" id="{9C2B0B20-2B97-0585-150C-EC74C78A07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943C50-97FD-E444-4344-DF64905F21AF}"/>
              </a:ext>
            </a:extLst>
          </p:cNvPr>
          <p:cNvSpPr>
            <a:spLocks noGrp="1"/>
          </p:cNvSpPr>
          <p:nvPr>
            <p:ph type="sldNum" sz="quarter" idx="12"/>
          </p:nvPr>
        </p:nvSpPr>
        <p:spPr/>
        <p:txBody>
          <a:bodyPr/>
          <a:lstStyle/>
          <a:p>
            <a:r>
              <a:rPr lang="en-US"/>
              <a:t>Slide </a:t>
            </a:r>
            <a:fld id="{C5EF2332-01BF-834F-8236-50238282D533}" type="slidenum">
              <a:rPr lang="en-US" smtClean="0"/>
              <a:pPr/>
              <a:t>57</a:t>
            </a:fld>
            <a:endParaRPr lang="en-US" dirty="0"/>
          </a:p>
        </p:txBody>
      </p:sp>
      <p:pic>
        <p:nvPicPr>
          <p:cNvPr id="4" name="Picture 3">
            <a:extLst>
              <a:ext uri="{FF2B5EF4-FFF2-40B4-BE49-F238E27FC236}">
                <a16:creationId xmlns:a16="http://schemas.microsoft.com/office/drawing/2014/main" id="{34BF5892-4378-33E3-2F08-E6FBB56C4AA8}"/>
              </a:ext>
            </a:extLst>
          </p:cNvPr>
          <p:cNvPicPr>
            <a:picLocks noChangeAspect="1"/>
          </p:cNvPicPr>
          <p:nvPr/>
        </p:nvPicPr>
        <p:blipFill>
          <a:blip r:embed="rId3"/>
          <a:srcRect/>
          <a:stretch/>
        </p:blipFill>
        <p:spPr>
          <a:xfrm>
            <a:off x="1149292" y="576991"/>
            <a:ext cx="6945615" cy="4291398"/>
          </a:xfrm>
          <a:prstGeom prst="rect">
            <a:avLst/>
          </a:prstGeom>
        </p:spPr>
      </p:pic>
    </p:spTree>
    <p:extLst>
      <p:ext uri="{BB962C8B-B14F-4D97-AF65-F5344CB8AC3E}">
        <p14:creationId xmlns:p14="http://schemas.microsoft.com/office/powerpoint/2010/main" val="1802848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A12E3-FCFA-34AE-593E-27D875477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2EDBC-5325-2054-2102-035A5546DD6C}"/>
              </a:ext>
            </a:extLst>
          </p:cNvPr>
          <p:cNvSpPr>
            <a:spLocks noGrp="1"/>
          </p:cNvSpPr>
          <p:nvPr>
            <p:ph type="title" hasCustomPrompt="1"/>
          </p:nvPr>
        </p:nvSpPr>
        <p:spPr>
          <a:xfrm>
            <a:off x="457200" y="205980"/>
            <a:ext cx="7532376" cy="371011"/>
          </a:xfrm>
          <a:prstGeom prst="rect">
            <a:avLst/>
          </a:prstGeom>
        </p:spPr>
        <p:txBody>
          <a:bodyPr>
            <a:normAutofit fontScale="90000"/>
          </a:bodyPr>
          <a:lstStyle/>
          <a:p>
            <a:r>
              <a:rPr lang="en-GB"/>
              <a:t>“The spirit level” (2010)</a:t>
            </a:r>
          </a:p>
        </p:txBody>
      </p:sp>
      <p:sp>
        <p:nvSpPr>
          <p:cNvPr id="5" name="Footer Placeholder 4">
            <a:extLst>
              <a:ext uri="{FF2B5EF4-FFF2-40B4-BE49-F238E27FC236}">
                <a16:creationId xmlns:a16="http://schemas.microsoft.com/office/drawing/2014/main" id="{747073FD-E8EC-58AF-48EE-EFF77CFF1E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489034-4473-F89A-A140-A63817FC02C2}"/>
              </a:ext>
            </a:extLst>
          </p:cNvPr>
          <p:cNvSpPr>
            <a:spLocks noGrp="1"/>
          </p:cNvSpPr>
          <p:nvPr>
            <p:ph type="sldNum" sz="quarter" idx="12"/>
          </p:nvPr>
        </p:nvSpPr>
        <p:spPr/>
        <p:txBody>
          <a:bodyPr/>
          <a:lstStyle/>
          <a:p>
            <a:r>
              <a:rPr lang="en-US"/>
              <a:t>Slide </a:t>
            </a:r>
            <a:fld id="{C5EF2332-01BF-834F-8236-50238282D533}" type="slidenum">
              <a:rPr lang="en-US" smtClean="0"/>
              <a:pPr/>
              <a:t>58</a:t>
            </a:fld>
            <a:endParaRPr lang="en-US" dirty="0"/>
          </a:p>
        </p:txBody>
      </p:sp>
      <p:pic>
        <p:nvPicPr>
          <p:cNvPr id="4" name="Picture 3">
            <a:extLst>
              <a:ext uri="{FF2B5EF4-FFF2-40B4-BE49-F238E27FC236}">
                <a16:creationId xmlns:a16="http://schemas.microsoft.com/office/drawing/2014/main" id="{60939FDF-6E4D-E7C2-CFD0-BEC08508F9DD}"/>
              </a:ext>
            </a:extLst>
          </p:cNvPr>
          <p:cNvPicPr>
            <a:picLocks noChangeAspect="1"/>
          </p:cNvPicPr>
          <p:nvPr/>
        </p:nvPicPr>
        <p:blipFill>
          <a:blip r:embed="rId3"/>
          <a:srcRect/>
          <a:stretch/>
        </p:blipFill>
        <p:spPr>
          <a:xfrm>
            <a:off x="1149292" y="576991"/>
            <a:ext cx="6945614" cy="4291398"/>
          </a:xfrm>
          <a:prstGeom prst="rect">
            <a:avLst/>
          </a:prstGeom>
        </p:spPr>
      </p:pic>
    </p:spTree>
    <p:extLst>
      <p:ext uri="{BB962C8B-B14F-4D97-AF65-F5344CB8AC3E}">
        <p14:creationId xmlns:p14="http://schemas.microsoft.com/office/powerpoint/2010/main" val="1002180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3D8AC-EC76-28C0-206F-919D930ED4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5A4F8-7E22-A701-9225-BC832C27507E}"/>
              </a:ext>
            </a:extLst>
          </p:cNvPr>
          <p:cNvSpPr>
            <a:spLocks noGrp="1"/>
          </p:cNvSpPr>
          <p:nvPr>
            <p:ph type="title" hasCustomPrompt="1"/>
          </p:nvPr>
        </p:nvSpPr>
        <p:spPr>
          <a:xfrm>
            <a:off x="457200" y="205980"/>
            <a:ext cx="7532376" cy="371011"/>
          </a:xfrm>
          <a:prstGeom prst="rect">
            <a:avLst/>
          </a:prstGeom>
        </p:spPr>
        <p:txBody>
          <a:bodyPr>
            <a:normAutofit fontScale="90000"/>
          </a:bodyPr>
          <a:lstStyle/>
          <a:p>
            <a:r>
              <a:rPr lang="en-GB"/>
              <a:t>“The spirit level” (2010)</a:t>
            </a:r>
          </a:p>
        </p:txBody>
      </p:sp>
      <p:sp>
        <p:nvSpPr>
          <p:cNvPr id="5" name="Footer Placeholder 4">
            <a:extLst>
              <a:ext uri="{FF2B5EF4-FFF2-40B4-BE49-F238E27FC236}">
                <a16:creationId xmlns:a16="http://schemas.microsoft.com/office/drawing/2014/main" id="{0D9375D3-A15D-19EA-48CA-8A6D150480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9BDB47-FC65-A4A9-0CBB-CE36C5E79791}"/>
              </a:ext>
            </a:extLst>
          </p:cNvPr>
          <p:cNvSpPr>
            <a:spLocks noGrp="1"/>
          </p:cNvSpPr>
          <p:nvPr>
            <p:ph type="sldNum" sz="quarter" idx="12"/>
          </p:nvPr>
        </p:nvSpPr>
        <p:spPr/>
        <p:txBody>
          <a:bodyPr/>
          <a:lstStyle/>
          <a:p>
            <a:r>
              <a:rPr lang="en-US"/>
              <a:t>Slide </a:t>
            </a:r>
            <a:fld id="{C5EF2332-01BF-834F-8236-50238282D533}" type="slidenum">
              <a:rPr lang="en-US" smtClean="0"/>
              <a:pPr/>
              <a:t>59</a:t>
            </a:fld>
            <a:endParaRPr lang="en-US" dirty="0"/>
          </a:p>
        </p:txBody>
      </p:sp>
      <p:pic>
        <p:nvPicPr>
          <p:cNvPr id="4" name="Picture 3">
            <a:extLst>
              <a:ext uri="{FF2B5EF4-FFF2-40B4-BE49-F238E27FC236}">
                <a16:creationId xmlns:a16="http://schemas.microsoft.com/office/drawing/2014/main" id="{C2A0D258-0E86-66A2-D5C9-F333543F96D7}"/>
              </a:ext>
            </a:extLst>
          </p:cNvPr>
          <p:cNvPicPr>
            <a:picLocks noChangeAspect="1"/>
          </p:cNvPicPr>
          <p:nvPr/>
        </p:nvPicPr>
        <p:blipFill>
          <a:blip r:embed="rId3"/>
          <a:srcRect/>
          <a:stretch/>
        </p:blipFill>
        <p:spPr>
          <a:xfrm>
            <a:off x="1149292" y="576991"/>
            <a:ext cx="6945614" cy="4291397"/>
          </a:xfrm>
          <a:prstGeom prst="rect">
            <a:avLst/>
          </a:prstGeom>
        </p:spPr>
      </p:pic>
    </p:spTree>
    <p:extLst>
      <p:ext uri="{BB962C8B-B14F-4D97-AF65-F5344CB8AC3E}">
        <p14:creationId xmlns:p14="http://schemas.microsoft.com/office/powerpoint/2010/main" val="81287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6</a:t>
            </a:fld>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BA14AC8-E6E7-D39E-880D-BFB1CFB5F0E8}"/>
                  </a:ext>
                </a:extLst>
              </p:cNvPr>
              <p:cNvSpPr txBox="1"/>
              <p:nvPr/>
            </p:nvSpPr>
            <p:spPr>
              <a:xfrm>
                <a:off x="4356212" y="1374120"/>
                <a:ext cx="4695914" cy="70788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𝑦</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0</m:t>
                          </m:r>
                        </m:sub>
                      </m:sSub>
                      <m:r>
                        <a:rPr lang="en-GB" sz="2800" b="0" i="1" smtClean="0">
                          <a:solidFill>
                            <a:schemeClr val="bg1">
                              <a:lumMod val="95000"/>
                            </a:schemeClr>
                          </a:solidFill>
                          <a:latin typeface="Cambria Math" panose="02040503050406030204" pitchFamily="18" charset="0"/>
                        </a:rPr>
                        <m:t>1+</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1</m:t>
                          </m:r>
                        </m:sub>
                      </m:sSub>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𝑥</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𝜀</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oMath>
                  </m:oMathPara>
                </a14:m>
                <a:endParaRPr lang="en-GB" dirty="0">
                  <a:solidFill>
                    <a:schemeClr val="bg1">
                      <a:lumMod val="95000"/>
                    </a:schemeClr>
                  </a:solidFill>
                </a:endParaRPr>
              </a:p>
              <a:p>
                <a:pPr algn="ctr"/>
                <a:r>
                  <a:rPr lang="en-GB" sz="1600" dirty="0">
                    <a:solidFill>
                      <a:schemeClr val="bg1">
                        <a:lumMod val="95000"/>
                      </a:schemeClr>
                    </a:solidFill>
                  </a:rPr>
                  <a:t>where</a:t>
                </a:r>
                <a:r>
                  <a:rPr lang="en-GB" dirty="0">
                    <a:solidFill>
                      <a:schemeClr val="bg1">
                        <a:lumMod val="95000"/>
                      </a:schemeClr>
                    </a:solidFill>
                  </a:rPr>
                  <a:t> </a:t>
                </a:r>
                <a14:m>
                  <m:oMath xmlns:m="http://schemas.openxmlformats.org/officeDocument/2006/math">
                    <m:sSub>
                      <m:sSubPr>
                        <m:ctrlPr>
                          <a:rPr lang="en-GB" sz="1600" i="1" smtClean="0">
                            <a:solidFill>
                              <a:schemeClr val="bg1">
                                <a:lumMod val="95000"/>
                              </a:schemeClr>
                            </a:solidFill>
                            <a:latin typeface="Cambria Math" panose="02040503050406030204" pitchFamily="18" charset="0"/>
                          </a:rPr>
                        </m:ctrlPr>
                      </m:sSubPr>
                      <m:e>
                        <m:r>
                          <a:rPr lang="en-GB" sz="1600" b="0" i="1" smtClean="0">
                            <a:solidFill>
                              <a:schemeClr val="bg1">
                                <a:lumMod val="95000"/>
                              </a:schemeClr>
                            </a:solidFill>
                            <a:latin typeface="Cambria Math" panose="02040503050406030204" pitchFamily="18" charset="0"/>
                          </a:rPr>
                          <m:t>𝜀</m:t>
                        </m:r>
                      </m:e>
                      <m:sub>
                        <m:r>
                          <a:rPr lang="en-GB" sz="1600" b="0" i="1" smtClean="0">
                            <a:solidFill>
                              <a:schemeClr val="accent3">
                                <a:lumMod val="75000"/>
                              </a:schemeClr>
                            </a:solidFill>
                            <a:latin typeface="Cambria Math" panose="02040503050406030204" pitchFamily="18" charset="0"/>
                          </a:rPr>
                          <m:t>𝑛</m:t>
                        </m:r>
                      </m:sub>
                    </m:sSub>
                    <m:r>
                      <a:rPr lang="en-GB" sz="1600" b="0" i="1" smtClean="0">
                        <a:solidFill>
                          <a:schemeClr val="bg1">
                            <a:lumMod val="95000"/>
                          </a:schemeClr>
                        </a:solidFill>
                        <a:latin typeface="Cambria Math" panose="02040503050406030204" pitchFamily="18" charset="0"/>
                      </a:rPr>
                      <m:t>~ </m:t>
                    </m:r>
                    <m:r>
                      <a:rPr lang="en-GB" sz="1600" b="0" i="1" smtClean="0">
                        <a:solidFill>
                          <a:schemeClr val="accent1"/>
                        </a:solidFill>
                        <a:latin typeface="Cambria Math" panose="02040503050406030204" pitchFamily="18" charset="0"/>
                      </a:rPr>
                      <m:t>𝒩</m:t>
                    </m:r>
                    <m:r>
                      <a:rPr lang="en-GB" sz="1600" b="0" i="1" smtClean="0">
                        <a:solidFill>
                          <a:schemeClr val="tx1"/>
                        </a:solidFill>
                        <a:latin typeface="Cambria Math" panose="02040503050406030204" pitchFamily="18" charset="0"/>
                      </a:rPr>
                      <m:t>(</m:t>
                    </m:r>
                    <m:r>
                      <a:rPr lang="en-GB" sz="1600" b="0" i="1" smtClean="0">
                        <a:solidFill>
                          <a:schemeClr val="accent1"/>
                        </a:solidFill>
                        <a:latin typeface="Cambria Math" panose="02040503050406030204" pitchFamily="18" charset="0"/>
                      </a:rPr>
                      <m:t>𝜇</m:t>
                    </m:r>
                    <m:r>
                      <a:rPr lang="en-GB" sz="1600" b="0" i="1" smtClean="0">
                        <a:solidFill>
                          <a:schemeClr val="tx1"/>
                        </a:solidFill>
                        <a:latin typeface="Cambria Math" panose="02040503050406030204" pitchFamily="18" charset="0"/>
                      </a:rPr>
                      <m:t>=0, </m:t>
                    </m:r>
                    <m:r>
                      <a:rPr lang="en-GB" sz="1600" b="0" i="1" smtClean="0">
                        <a:solidFill>
                          <a:schemeClr val="accent1"/>
                        </a:solidFill>
                        <a:latin typeface="Cambria Math" panose="02040503050406030204" pitchFamily="18" charset="0"/>
                      </a:rPr>
                      <m:t>𝜎</m:t>
                    </m:r>
                    <m:r>
                      <a:rPr lang="en-GB" sz="1600" b="0" i="1" smtClean="0">
                        <a:solidFill>
                          <a:schemeClr val="tx1"/>
                        </a:solidFill>
                        <a:latin typeface="Cambria Math" panose="02040503050406030204" pitchFamily="18" charset="0"/>
                      </a:rPr>
                      <m:t>)</m:t>
                    </m:r>
                  </m:oMath>
                </a14:m>
                <a:endParaRPr lang="en-GB" dirty="0">
                  <a:solidFill>
                    <a:schemeClr val="bg1">
                      <a:lumMod val="95000"/>
                    </a:schemeClr>
                  </a:solidFill>
                </a:endParaRPr>
              </a:p>
            </p:txBody>
          </p:sp>
        </mc:Choice>
        <mc:Fallback xmlns="">
          <p:sp>
            <p:nvSpPr>
              <p:cNvPr id="24" name="TextBox 23">
                <a:extLst>
                  <a:ext uri="{FF2B5EF4-FFF2-40B4-BE49-F238E27FC236}">
                    <a16:creationId xmlns:a16="http://schemas.microsoft.com/office/drawing/2014/main" id="{6BA14AC8-E6E7-D39E-880D-BFB1CFB5F0E8}"/>
                  </a:ext>
                </a:extLst>
              </p:cNvPr>
              <p:cNvSpPr txBox="1">
                <a:spLocks noRot="1" noChangeAspect="1" noMove="1" noResize="1" noEditPoints="1" noAdjustHandles="1" noChangeArrowheads="1" noChangeShapeType="1" noTextEdit="1"/>
              </p:cNvSpPr>
              <p:nvPr/>
            </p:nvSpPr>
            <p:spPr>
              <a:xfrm>
                <a:off x="4356212" y="1374120"/>
                <a:ext cx="4695914" cy="707886"/>
              </a:xfrm>
              <a:prstGeom prst="rect">
                <a:avLst/>
              </a:prstGeom>
              <a:blipFill>
                <a:blip r:embed="rId8"/>
                <a:stretch>
                  <a:fillRect b="-15385"/>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79146B60-4220-D2AA-8ED5-03D50E7F18EF}"/>
              </a:ext>
            </a:extLst>
          </p:cNvPr>
          <p:cNvSpPr txBox="1"/>
          <p:nvPr/>
        </p:nvSpPr>
        <p:spPr>
          <a:xfrm>
            <a:off x="7275151" y="2203416"/>
            <a:ext cx="597237" cy="338554"/>
          </a:xfrm>
          <a:prstGeom prst="rect">
            <a:avLst/>
          </a:prstGeom>
          <a:noFill/>
        </p:spPr>
        <p:txBody>
          <a:bodyPr wrap="square" rtlCol="0">
            <a:spAutoFit/>
          </a:bodyPr>
          <a:lstStyle/>
          <a:p>
            <a:r>
              <a:rPr lang="en-GB" sz="800" b="1" dirty="0">
                <a:solidFill>
                  <a:schemeClr val="accent1"/>
                </a:solidFill>
              </a:rPr>
              <a:t>Standard Deviation</a:t>
            </a:r>
          </a:p>
        </p:txBody>
      </p:sp>
      <p:sp>
        <p:nvSpPr>
          <p:cNvPr id="26" name="TextBox 25">
            <a:extLst>
              <a:ext uri="{FF2B5EF4-FFF2-40B4-BE49-F238E27FC236}">
                <a16:creationId xmlns:a16="http://schemas.microsoft.com/office/drawing/2014/main" id="{E05ADEB5-A12F-0E5B-1D68-F367EF56FA7F}"/>
              </a:ext>
            </a:extLst>
          </p:cNvPr>
          <p:cNvSpPr txBox="1"/>
          <p:nvPr/>
        </p:nvSpPr>
        <p:spPr>
          <a:xfrm>
            <a:off x="6774199" y="2203416"/>
            <a:ext cx="451579" cy="338554"/>
          </a:xfrm>
          <a:prstGeom prst="rect">
            <a:avLst/>
          </a:prstGeom>
          <a:noFill/>
        </p:spPr>
        <p:txBody>
          <a:bodyPr wrap="square" rtlCol="0">
            <a:spAutoFit/>
          </a:bodyPr>
          <a:lstStyle/>
          <a:p>
            <a:r>
              <a:rPr lang="en-GB" sz="800" b="1" dirty="0">
                <a:solidFill>
                  <a:schemeClr val="accent1"/>
                </a:solidFill>
              </a:rPr>
              <a:t>Mean</a:t>
            </a:r>
          </a:p>
          <a:p>
            <a:endParaRPr lang="en-GB" sz="800" b="1" dirty="0">
              <a:solidFill>
                <a:schemeClr val="accent1"/>
              </a:solidFill>
            </a:endParaRPr>
          </a:p>
        </p:txBody>
      </p:sp>
      <p:sp>
        <p:nvSpPr>
          <p:cNvPr id="27" name="TextBox 26">
            <a:extLst>
              <a:ext uri="{FF2B5EF4-FFF2-40B4-BE49-F238E27FC236}">
                <a16:creationId xmlns:a16="http://schemas.microsoft.com/office/drawing/2014/main" id="{5866F909-6866-FD75-3E6C-C9D51C823A8B}"/>
              </a:ext>
            </a:extLst>
          </p:cNvPr>
          <p:cNvSpPr txBox="1"/>
          <p:nvPr/>
        </p:nvSpPr>
        <p:spPr>
          <a:xfrm>
            <a:off x="7694001" y="1054239"/>
            <a:ext cx="744198" cy="215444"/>
          </a:xfrm>
          <a:prstGeom prst="rect">
            <a:avLst/>
          </a:prstGeom>
          <a:noFill/>
        </p:spPr>
        <p:txBody>
          <a:bodyPr wrap="square" rtlCol="0">
            <a:spAutoFit/>
          </a:bodyPr>
          <a:lstStyle/>
          <a:p>
            <a:r>
              <a:rPr lang="en-GB" sz="800" b="1" dirty="0">
                <a:solidFill>
                  <a:schemeClr val="bg1">
                    <a:lumMod val="95000"/>
                  </a:schemeClr>
                </a:solidFill>
              </a:rPr>
              <a:t>Error / Noise</a:t>
            </a:r>
          </a:p>
        </p:txBody>
      </p:sp>
      <p:sp>
        <p:nvSpPr>
          <p:cNvPr id="30" name="TextBox 29">
            <a:extLst>
              <a:ext uri="{FF2B5EF4-FFF2-40B4-BE49-F238E27FC236}">
                <a16:creationId xmlns:a16="http://schemas.microsoft.com/office/drawing/2014/main" id="{7F778B89-1897-1924-17CF-3FCC23E7A829}"/>
              </a:ext>
            </a:extLst>
          </p:cNvPr>
          <p:cNvSpPr txBox="1"/>
          <p:nvPr/>
        </p:nvSpPr>
        <p:spPr>
          <a:xfrm>
            <a:off x="6131182" y="1048863"/>
            <a:ext cx="707504" cy="215444"/>
          </a:xfrm>
          <a:prstGeom prst="rect">
            <a:avLst/>
          </a:prstGeom>
          <a:noFill/>
        </p:spPr>
        <p:txBody>
          <a:bodyPr wrap="square" rtlCol="0">
            <a:spAutoFit/>
          </a:bodyPr>
          <a:lstStyle/>
          <a:p>
            <a:r>
              <a:rPr lang="en-GB" sz="800" b="1" dirty="0">
                <a:solidFill>
                  <a:schemeClr val="bg1">
                    <a:lumMod val="95000"/>
                  </a:schemeClr>
                </a:solidFill>
              </a:rPr>
              <a:t>Coefficients</a:t>
            </a:r>
          </a:p>
        </p:txBody>
      </p:sp>
      <p:sp>
        <p:nvSpPr>
          <p:cNvPr id="31" name="Left Brace 30">
            <a:extLst>
              <a:ext uri="{FF2B5EF4-FFF2-40B4-BE49-F238E27FC236}">
                <a16:creationId xmlns:a16="http://schemas.microsoft.com/office/drawing/2014/main" id="{543549CC-6D01-BE3F-56D6-EF2B983ADFEC}"/>
              </a:ext>
            </a:extLst>
          </p:cNvPr>
          <p:cNvSpPr/>
          <p:nvPr/>
        </p:nvSpPr>
        <p:spPr>
          <a:xfrm rot="5400000">
            <a:off x="6404356" y="830225"/>
            <a:ext cx="171653" cy="963426"/>
          </a:xfrm>
          <a:prstGeom prst="leftBrace">
            <a:avLst>
              <a:gd name="adj1" fmla="val 0"/>
              <a:gd name="adj2" fmla="val 51481"/>
            </a:avLst>
          </a:prstGeom>
          <a:ln w="12700">
            <a:solidFill>
              <a:schemeClr val="bg1">
                <a:lumMod val="95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chemeClr val="bg1">
                  <a:lumMod val="95000"/>
                </a:schemeClr>
              </a:solidFill>
            </a:endParaRPr>
          </a:p>
        </p:txBody>
      </p:sp>
      <p:sp>
        <p:nvSpPr>
          <p:cNvPr id="32" name="TextBox 31">
            <a:extLst>
              <a:ext uri="{FF2B5EF4-FFF2-40B4-BE49-F238E27FC236}">
                <a16:creationId xmlns:a16="http://schemas.microsoft.com/office/drawing/2014/main" id="{87527180-377F-2DED-F396-80C5B1F447D8}"/>
              </a:ext>
            </a:extLst>
          </p:cNvPr>
          <p:cNvSpPr txBox="1"/>
          <p:nvPr/>
        </p:nvSpPr>
        <p:spPr>
          <a:xfrm>
            <a:off x="5290468" y="1175281"/>
            <a:ext cx="707504" cy="215444"/>
          </a:xfrm>
          <a:prstGeom prst="rect">
            <a:avLst/>
          </a:prstGeom>
          <a:noFill/>
        </p:spPr>
        <p:txBody>
          <a:bodyPr wrap="square" rtlCol="0">
            <a:spAutoFit/>
          </a:bodyPr>
          <a:lstStyle/>
          <a:p>
            <a:r>
              <a:rPr lang="en-GB" sz="800" b="1" dirty="0">
                <a:solidFill>
                  <a:schemeClr val="bg1">
                    <a:lumMod val="95000"/>
                  </a:schemeClr>
                </a:solidFill>
              </a:rPr>
              <a:t>Intercept</a:t>
            </a:r>
          </a:p>
        </p:txBody>
      </p:sp>
      <p:sp>
        <p:nvSpPr>
          <p:cNvPr id="33" name="TextBox 32">
            <a:extLst>
              <a:ext uri="{FF2B5EF4-FFF2-40B4-BE49-F238E27FC236}">
                <a16:creationId xmlns:a16="http://schemas.microsoft.com/office/drawing/2014/main" id="{DE7EB1AA-B006-3247-9044-9D1E6F6E5540}"/>
              </a:ext>
            </a:extLst>
          </p:cNvPr>
          <p:cNvSpPr txBox="1"/>
          <p:nvPr/>
        </p:nvSpPr>
        <p:spPr>
          <a:xfrm>
            <a:off x="7114116" y="1175281"/>
            <a:ext cx="707504" cy="215444"/>
          </a:xfrm>
          <a:prstGeom prst="rect">
            <a:avLst/>
          </a:prstGeom>
          <a:noFill/>
        </p:spPr>
        <p:txBody>
          <a:bodyPr wrap="square" rtlCol="0">
            <a:spAutoFit/>
          </a:bodyPr>
          <a:lstStyle/>
          <a:p>
            <a:r>
              <a:rPr lang="en-GB" sz="800" b="1" dirty="0">
                <a:solidFill>
                  <a:schemeClr val="bg1">
                    <a:lumMod val="95000"/>
                  </a:schemeClr>
                </a:solidFill>
              </a:rPr>
              <a:t>Slope</a:t>
            </a:r>
          </a:p>
        </p:txBody>
      </p:sp>
      <p:cxnSp>
        <p:nvCxnSpPr>
          <p:cNvPr id="34" name="Straight Arrow Connector 33">
            <a:extLst>
              <a:ext uri="{FF2B5EF4-FFF2-40B4-BE49-F238E27FC236}">
                <a16:creationId xmlns:a16="http://schemas.microsoft.com/office/drawing/2014/main" id="{19AE80D0-731F-6343-0564-B21546590399}"/>
              </a:ext>
            </a:extLst>
          </p:cNvPr>
          <p:cNvCxnSpPr>
            <a:cxnSpLocks/>
          </p:cNvCxnSpPr>
          <p:nvPr/>
        </p:nvCxnSpPr>
        <p:spPr>
          <a:xfrm>
            <a:off x="5769057" y="1324173"/>
            <a:ext cx="122124" cy="14492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9BA8BC-172E-29B5-2ACD-CF146203B557}"/>
              </a:ext>
            </a:extLst>
          </p:cNvPr>
          <p:cNvCxnSpPr>
            <a:cxnSpLocks/>
          </p:cNvCxnSpPr>
          <p:nvPr/>
        </p:nvCxnSpPr>
        <p:spPr>
          <a:xfrm flipH="1">
            <a:off x="7047860" y="1314297"/>
            <a:ext cx="132511" cy="139734"/>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1517F18-A1AE-FB12-3203-959E5B192DFF}"/>
              </a:ext>
            </a:extLst>
          </p:cNvPr>
          <p:cNvSpPr txBox="1"/>
          <p:nvPr/>
        </p:nvSpPr>
        <p:spPr>
          <a:xfrm>
            <a:off x="5857934" y="2198257"/>
            <a:ext cx="998646" cy="338554"/>
          </a:xfrm>
          <a:prstGeom prst="rect">
            <a:avLst/>
          </a:prstGeom>
          <a:noFill/>
        </p:spPr>
        <p:txBody>
          <a:bodyPr wrap="square" rtlCol="0">
            <a:spAutoFit/>
          </a:bodyPr>
          <a:lstStyle/>
          <a:p>
            <a:pPr algn="ctr"/>
            <a:r>
              <a:rPr lang="en-GB" sz="800" b="1" dirty="0">
                <a:solidFill>
                  <a:schemeClr val="accent1"/>
                </a:solidFill>
              </a:rPr>
              <a:t>Normal / Gaussian</a:t>
            </a:r>
          </a:p>
          <a:p>
            <a:pPr algn="ctr"/>
            <a:r>
              <a:rPr lang="en-GB" sz="800" b="1" dirty="0">
                <a:solidFill>
                  <a:schemeClr val="accent1"/>
                </a:solidFill>
              </a:rPr>
              <a:t>distribution</a:t>
            </a:r>
          </a:p>
        </p:txBody>
      </p:sp>
      <p:cxnSp>
        <p:nvCxnSpPr>
          <p:cNvPr id="37" name="Straight Arrow Connector 36">
            <a:extLst>
              <a:ext uri="{FF2B5EF4-FFF2-40B4-BE49-F238E27FC236}">
                <a16:creationId xmlns:a16="http://schemas.microsoft.com/office/drawing/2014/main" id="{79136A4A-191C-8664-5244-7206EAED13F7}"/>
              </a:ext>
            </a:extLst>
          </p:cNvPr>
          <p:cNvCxnSpPr>
            <a:cxnSpLocks/>
            <a:stCxn id="27" idx="2"/>
          </p:cNvCxnSpPr>
          <p:nvPr/>
        </p:nvCxnSpPr>
        <p:spPr>
          <a:xfrm>
            <a:off x="8066100" y="1269683"/>
            <a:ext cx="0" cy="19941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99E0902-0BE7-7F6C-9407-E69144075FF7}"/>
              </a:ext>
            </a:extLst>
          </p:cNvPr>
          <p:cNvCxnSpPr>
            <a:cxnSpLocks/>
          </p:cNvCxnSpPr>
          <p:nvPr/>
        </p:nvCxnSpPr>
        <p:spPr>
          <a:xfrm flipV="1">
            <a:off x="6985247" y="2063902"/>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CCFAE5F-3253-E998-CF2E-995FCA10A10E}"/>
              </a:ext>
            </a:extLst>
          </p:cNvPr>
          <p:cNvCxnSpPr>
            <a:cxnSpLocks/>
          </p:cNvCxnSpPr>
          <p:nvPr/>
        </p:nvCxnSpPr>
        <p:spPr>
          <a:xfrm flipV="1">
            <a:off x="7556000" y="2053670"/>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677FC2-597D-B62E-7EDB-9548192E81BB}"/>
              </a:ext>
            </a:extLst>
          </p:cNvPr>
          <p:cNvCxnSpPr>
            <a:cxnSpLocks/>
          </p:cNvCxnSpPr>
          <p:nvPr/>
        </p:nvCxnSpPr>
        <p:spPr>
          <a:xfrm flipV="1">
            <a:off x="6349580" y="2059858"/>
            <a:ext cx="288000" cy="180000"/>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770515D1-E2A9-B8A6-D2C9-412A9153F256}"/>
              </a:ext>
            </a:extLst>
          </p:cNvPr>
          <p:cNvGrpSpPr/>
          <p:nvPr/>
        </p:nvGrpSpPr>
        <p:grpSpPr>
          <a:xfrm>
            <a:off x="4277543" y="247593"/>
            <a:ext cx="4633722" cy="553523"/>
            <a:chOff x="547986" y="242357"/>
            <a:chExt cx="4633722" cy="543281"/>
          </a:xfrm>
        </p:grpSpPr>
        <p:sp>
          <p:nvSpPr>
            <p:cNvPr id="14" name="Rectangle 13">
              <a:extLst>
                <a:ext uri="{FF2B5EF4-FFF2-40B4-BE49-F238E27FC236}">
                  <a16:creationId xmlns:a16="http://schemas.microsoft.com/office/drawing/2014/main" id="{47957486-D310-203B-9064-E19061218585}"/>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15" name="TextBox 14">
              <a:extLst>
                <a:ext uri="{FF2B5EF4-FFF2-40B4-BE49-F238E27FC236}">
                  <a16:creationId xmlns:a16="http://schemas.microsoft.com/office/drawing/2014/main" id="{E5609C75-E164-01DC-B4E1-2561A4CC72B6}"/>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pic>
        <p:nvPicPr>
          <p:cNvPr id="16" name="Picture 15">
            <a:extLst>
              <a:ext uri="{FF2B5EF4-FFF2-40B4-BE49-F238E27FC236}">
                <a16:creationId xmlns:a16="http://schemas.microsoft.com/office/drawing/2014/main" id="{77D691F5-6339-1041-A3F0-549E26379FBE}"/>
              </a:ext>
            </a:extLst>
          </p:cNvPr>
          <p:cNvPicPr>
            <a:picLocks noChangeAspect="1"/>
          </p:cNvPicPr>
          <p:nvPr/>
        </p:nvPicPr>
        <p:blipFill>
          <a:blip r:embed="rId9"/>
          <a:srcRect/>
          <a:stretch/>
        </p:blipFill>
        <p:spPr>
          <a:xfrm>
            <a:off x="5131026" y="2653062"/>
            <a:ext cx="3708442" cy="2199924"/>
          </a:xfrm>
          <a:prstGeom prst="rect">
            <a:avLst/>
          </a:prstGeom>
        </p:spPr>
      </p:pic>
    </p:spTree>
    <p:extLst>
      <p:ext uri="{BB962C8B-B14F-4D97-AF65-F5344CB8AC3E}">
        <p14:creationId xmlns:p14="http://schemas.microsoft.com/office/powerpoint/2010/main" val="138654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F8DDD-004B-7C3A-79A9-3305C1606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A1780-3D62-5DCF-83D8-18FC95A40C7C}"/>
              </a:ext>
            </a:extLst>
          </p:cNvPr>
          <p:cNvSpPr>
            <a:spLocks noGrp="1"/>
          </p:cNvSpPr>
          <p:nvPr>
            <p:ph type="title" hasCustomPrompt="1"/>
          </p:nvPr>
        </p:nvSpPr>
        <p:spPr>
          <a:xfrm>
            <a:off x="457200" y="205980"/>
            <a:ext cx="7532376" cy="371011"/>
          </a:xfrm>
          <a:prstGeom prst="rect">
            <a:avLst/>
          </a:prstGeom>
        </p:spPr>
        <p:txBody>
          <a:bodyPr>
            <a:normAutofit fontScale="90000"/>
          </a:bodyPr>
          <a:lstStyle/>
          <a:p>
            <a:r>
              <a:rPr lang="en-GB"/>
              <a:t>“The spirit level” (2010)</a:t>
            </a:r>
          </a:p>
        </p:txBody>
      </p:sp>
      <p:sp>
        <p:nvSpPr>
          <p:cNvPr id="5" name="Footer Placeholder 4">
            <a:extLst>
              <a:ext uri="{FF2B5EF4-FFF2-40B4-BE49-F238E27FC236}">
                <a16:creationId xmlns:a16="http://schemas.microsoft.com/office/drawing/2014/main" id="{B567FEFE-9A93-7D3E-A805-280EF8AA10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2CA8D5-B963-6CDA-4C91-055E0E27296A}"/>
              </a:ext>
            </a:extLst>
          </p:cNvPr>
          <p:cNvSpPr>
            <a:spLocks noGrp="1"/>
          </p:cNvSpPr>
          <p:nvPr>
            <p:ph type="sldNum" sz="quarter" idx="12"/>
          </p:nvPr>
        </p:nvSpPr>
        <p:spPr/>
        <p:txBody>
          <a:bodyPr/>
          <a:lstStyle/>
          <a:p>
            <a:r>
              <a:rPr lang="en-US"/>
              <a:t>Slide </a:t>
            </a:r>
            <a:fld id="{C5EF2332-01BF-834F-8236-50238282D533}" type="slidenum">
              <a:rPr lang="en-US" smtClean="0"/>
              <a:pPr/>
              <a:t>60</a:t>
            </a:fld>
            <a:endParaRPr lang="en-US" dirty="0"/>
          </a:p>
        </p:txBody>
      </p:sp>
      <p:pic>
        <p:nvPicPr>
          <p:cNvPr id="4" name="Picture 3">
            <a:extLst>
              <a:ext uri="{FF2B5EF4-FFF2-40B4-BE49-F238E27FC236}">
                <a16:creationId xmlns:a16="http://schemas.microsoft.com/office/drawing/2014/main" id="{84CB6725-2743-86A4-94FC-7AE7617CA6D6}"/>
              </a:ext>
            </a:extLst>
          </p:cNvPr>
          <p:cNvPicPr>
            <a:picLocks noChangeAspect="1"/>
          </p:cNvPicPr>
          <p:nvPr/>
        </p:nvPicPr>
        <p:blipFill>
          <a:blip r:embed="rId3"/>
          <a:srcRect/>
          <a:stretch/>
        </p:blipFill>
        <p:spPr>
          <a:xfrm>
            <a:off x="1149292" y="576991"/>
            <a:ext cx="6945614" cy="4291397"/>
          </a:xfrm>
          <a:prstGeom prst="rect">
            <a:avLst/>
          </a:prstGeom>
        </p:spPr>
      </p:pic>
    </p:spTree>
    <p:extLst>
      <p:ext uri="{BB962C8B-B14F-4D97-AF65-F5344CB8AC3E}">
        <p14:creationId xmlns:p14="http://schemas.microsoft.com/office/powerpoint/2010/main" val="3152183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D9BC6-D7EC-3F2A-171E-9404371A9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173CD-19DC-3EA9-FE5E-4DC548E62B0D}"/>
              </a:ext>
            </a:extLst>
          </p:cNvPr>
          <p:cNvSpPr>
            <a:spLocks noGrp="1"/>
          </p:cNvSpPr>
          <p:nvPr>
            <p:ph type="title" hasCustomPrompt="1"/>
          </p:nvPr>
        </p:nvSpPr>
        <p:spPr>
          <a:xfrm>
            <a:off x="457200" y="205980"/>
            <a:ext cx="7532376" cy="371011"/>
          </a:xfrm>
          <a:prstGeom prst="rect">
            <a:avLst/>
          </a:prstGeom>
        </p:spPr>
        <p:txBody>
          <a:bodyPr>
            <a:normAutofit fontScale="90000"/>
          </a:bodyPr>
          <a:lstStyle/>
          <a:p>
            <a:r>
              <a:rPr lang="en-GB"/>
              <a:t>“The spirit level” (2010)</a:t>
            </a:r>
          </a:p>
        </p:txBody>
      </p:sp>
      <p:sp>
        <p:nvSpPr>
          <p:cNvPr id="5" name="Footer Placeholder 4">
            <a:extLst>
              <a:ext uri="{FF2B5EF4-FFF2-40B4-BE49-F238E27FC236}">
                <a16:creationId xmlns:a16="http://schemas.microsoft.com/office/drawing/2014/main" id="{5BB81D0B-0323-43A5-7C24-DA882FFCAD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1DC5B8-F403-0558-8FD8-03221C926B58}"/>
              </a:ext>
            </a:extLst>
          </p:cNvPr>
          <p:cNvSpPr>
            <a:spLocks noGrp="1"/>
          </p:cNvSpPr>
          <p:nvPr>
            <p:ph type="sldNum" sz="quarter" idx="12"/>
          </p:nvPr>
        </p:nvSpPr>
        <p:spPr/>
        <p:txBody>
          <a:bodyPr/>
          <a:lstStyle/>
          <a:p>
            <a:r>
              <a:rPr lang="en-US"/>
              <a:t>Slide </a:t>
            </a:r>
            <a:fld id="{C5EF2332-01BF-834F-8236-50238282D533}" type="slidenum">
              <a:rPr lang="en-US" smtClean="0"/>
              <a:pPr/>
              <a:t>61</a:t>
            </a:fld>
            <a:endParaRPr lang="en-US" dirty="0"/>
          </a:p>
        </p:txBody>
      </p:sp>
      <p:pic>
        <p:nvPicPr>
          <p:cNvPr id="4" name="Picture 3">
            <a:extLst>
              <a:ext uri="{FF2B5EF4-FFF2-40B4-BE49-F238E27FC236}">
                <a16:creationId xmlns:a16="http://schemas.microsoft.com/office/drawing/2014/main" id="{B3A4E3DB-C693-F330-610B-F88453FC5AD2}"/>
              </a:ext>
            </a:extLst>
          </p:cNvPr>
          <p:cNvPicPr>
            <a:picLocks noChangeAspect="1"/>
          </p:cNvPicPr>
          <p:nvPr/>
        </p:nvPicPr>
        <p:blipFill>
          <a:blip r:embed="rId3"/>
          <a:srcRect/>
          <a:stretch/>
        </p:blipFill>
        <p:spPr>
          <a:xfrm>
            <a:off x="1149293" y="576991"/>
            <a:ext cx="6945612" cy="4291397"/>
          </a:xfrm>
          <a:prstGeom prst="rect">
            <a:avLst/>
          </a:prstGeom>
        </p:spPr>
      </p:pic>
    </p:spTree>
    <p:extLst>
      <p:ext uri="{BB962C8B-B14F-4D97-AF65-F5344CB8AC3E}">
        <p14:creationId xmlns:p14="http://schemas.microsoft.com/office/powerpoint/2010/main" val="4188752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F938FB-130F-68B2-8AC7-8A7278E3E02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1B425EB-64BA-401C-E4BB-6DD7A92ED835}"/>
              </a:ext>
            </a:extLst>
          </p:cNvPr>
          <p:cNvSpPr>
            <a:spLocks noGrp="1"/>
          </p:cNvSpPr>
          <p:nvPr>
            <p:ph type="sldNum" sz="quarter" idx="12"/>
          </p:nvPr>
        </p:nvSpPr>
        <p:spPr/>
        <p:txBody>
          <a:bodyPr/>
          <a:lstStyle/>
          <a:p>
            <a:r>
              <a:rPr lang="en-US"/>
              <a:t>Slide </a:t>
            </a:r>
            <a:fld id="{C5EF2332-01BF-834F-8236-50238282D533}" type="slidenum">
              <a:rPr lang="en-US" smtClean="0"/>
              <a:pPr/>
              <a:t>62</a:t>
            </a:fld>
            <a:endParaRPr lang="en-US" dirty="0"/>
          </a:p>
        </p:txBody>
      </p:sp>
      <p:sp>
        <p:nvSpPr>
          <p:cNvPr id="7" name="TextBox 6">
            <a:extLst>
              <a:ext uri="{FF2B5EF4-FFF2-40B4-BE49-F238E27FC236}">
                <a16:creationId xmlns:a16="http://schemas.microsoft.com/office/drawing/2014/main" id="{B1DBF2EA-8994-0D68-D672-4C6311178E6E}"/>
              </a:ext>
            </a:extLst>
          </p:cNvPr>
          <p:cNvSpPr txBox="1"/>
          <p:nvPr/>
        </p:nvSpPr>
        <p:spPr>
          <a:xfrm>
            <a:off x="305533" y="1602254"/>
            <a:ext cx="8532935" cy="1938992"/>
          </a:xfrm>
          <a:prstGeom prst="rect">
            <a:avLst/>
          </a:prstGeom>
          <a:noFill/>
        </p:spPr>
        <p:txBody>
          <a:bodyPr wrap="square">
            <a:spAutoFit/>
          </a:bodyPr>
          <a:lstStyle/>
          <a:p>
            <a:r>
              <a:rPr lang="en-GB" sz="1000" dirty="0" err="1">
                <a:solidFill>
                  <a:srgbClr val="4758AB"/>
                </a:solidFill>
                <a:latin typeface="Courier"/>
              </a:rPr>
              <a:t>describe_distribution</a:t>
            </a:r>
            <a:r>
              <a:rPr lang="en-GB" sz="1000" dirty="0">
                <a:solidFill>
                  <a:srgbClr val="003B4F"/>
                </a:solidFill>
                <a:latin typeface="Courier"/>
              </a:rPr>
              <a:t>(inequality)</a:t>
            </a:r>
          </a:p>
          <a:p>
            <a:endParaRPr lang="en-GB" sz="1000" dirty="0">
              <a:solidFill>
                <a:srgbClr val="003B4F"/>
              </a:solidFill>
              <a:latin typeface="Courier"/>
            </a:endParaRPr>
          </a:p>
          <a:p>
            <a:endParaRPr lang="en-GB" sz="1000" dirty="0">
              <a:solidFill>
                <a:srgbClr val="003B4F"/>
              </a:solidFill>
              <a:latin typeface="Courier"/>
            </a:endParaRPr>
          </a:p>
          <a:p>
            <a:r>
              <a:rPr lang="en-GB" sz="1000" dirty="0">
                <a:latin typeface="Courier"/>
              </a:rPr>
              <a:t>Variable      |     Mean |       SD |      IQR |                Range | Skewness | Kurtosis |  n | </a:t>
            </a:r>
            <a:r>
              <a:rPr lang="en-GB" sz="1000" dirty="0" err="1">
                <a:latin typeface="Courier"/>
              </a:rPr>
              <a:t>n_Missing</a:t>
            </a:r>
            <a:r>
              <a:rPr lang="en-GB" sz="1000" dirty="0">
                <a:latin typeface="Courier"/>
              </a:rPr>
              <a:t>
------------------------------------------------------------------------------------------------------------
</a:t>
            </a:r>
            <a:r>
              <a:rPr lang="en-GB" sz="1000" dirty="0" err="1">
                <a:latin typeface="Courier"/>
              </a:rPr>
              <a:t>trust_pct</a:t>
            </a:r>
            <a:r>
              <a:rPr lang="en-GB" sz="1000" dirty="0">
                <a:latin typeface="Courier"/>
              </a:rPr>
              <a:t>     |    25.73 |    18.41 |    21.14 |        [2.14, 77.42] |     1.13 |     0.62 | 89 |         0
GDPpercap2    | 27447.01 | 21342.56 | 28284.55 |  [1987.97, 1.23e+05] |     1.62 |     4.20 | 86 |         3
pop           | 5.78e+07 | 1.58e+08 | 4.68e+07 | [73837.00, 1.40e+09] |     7.32 |    61.13 | 87 |         2
</a:t>
            </a:r>
            <a:r>
              <a:rPr lang="en-GB" sz="1000" dirty="0" err="1">
                <a:latin typeface="Courier"/>
              </a:rPr>
              <a:t>urban_pop_pct</a:t>
            </a:r>
            <a:r>
              <a:rPr lang="en-GB" sz="1000" dirty="0">
                <a:latin typeface="Courier"/>
              </a:rPr>
              <a:t> |    67.92 |    18.93 |    25.93 |      [20.31, 100.00] |    -0.49 |    -0.38 | 87 |         2
inc_top20     |    42.69 |     5.09 |     6.80 |       [34.56, 57.35] |     0.86 |     0.42 | 79 |        10
inc_bottom20  |     7.15 |     1.62 |     2.32 |        [3.45, 10.08] |    -0.19 |    -0.69 | 79 |        10
s80s20        |     6.50 |     2.60 |     2.79 |        [3.52, 16.64] |     1.67 |     3.50 | 79 |        10</a:t>
            </a:r>
          </a:p>
        </p:txBody>
      </p:sp>
    </p:spTree>
    <p:extLst>
      <p:ext uri="{BB962C8B-B14F-4D97-AF65-F5344CB8AC3E}">
        <p14:creationId xmlns:p14="http://schemas.microsoft.com/office/powerpoint/2010/main" val="654699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p:txBody>
          <a:bodyPr/>
          <a:lstStyle/>
          <a:p>
            <a:r>
              <a:rPr>
                <a:solidFill>
                  <a:srgbClr val="4758AB"/>
                </a:solidFill>
                <a:latin typeface="Courier"/>
              </a:rPr>
              <a:t>gf_histogram</a:t>
            </a:r>
            <a:r>
              <a:rPr>
                <a:solidFill>
                  <a:srgbClr val="003B4F"/>
                </a:solidFill>
                <a:latin typeface="Courier"/>
              </a:rPr>
              <a:t>( </a:t>
            </a:r>
            <a:r>
              <a:rPr>
                <a:solidFill>
                  <a:srgbClr val="5E5E5E"/>
                </a:solidFill>
                <a:latin typeface="Courier"/>
              </a:rPr>
              <a:t>~</a:t>
            </a:r>
            <a:r>
              <a:rPr>
                <a:solidFill>
                  <a:srgbClr val="003B4F"/>
                </a:solidFill>
                <a:latin typeface="Courier"/>
              </a:rPr>
              <a:t> trust_pct, </a:t>
            </a:r>
            <a:r>
              <a:rPr>
                <a:solidFill>
                  <a:srgbClr val="657422"/>
                </a:solidFill>
                <a:latin typeface="Courier"/>
              </a:rPr>
              <a:t>data =</a:t>
            </a:r>
            <a:r>
              <a:rPr>
                <a:solidFill>
                  <a:srgbClr val="003B4F"/>
                </a:solidFill>
                <a:latin typeface="Courier"/>
              </a:rPr>
              <a:t> inequality)</a:t>
            </a:r>
          </a:p>
        </p:txBody>
      </p:sp>
      <p:pic>
        <p:nvPicPr>
          <p:cNvPr id="2" name="Picture 1" descr="Week_3_R_files/figure-pptx/unnamed-chunk-5-1.png"/>
          <p:cNvPicPr>
            <a:picLocks noGrp="1" noChangeAspect="1"/>
          </p:cNvPicPr>
          <p:nvPr/>
        </p:nvPicPr>
        <p:blipFill>
          <a:blip r:embed="rId2"/>
          <a:stretch>
            <a:fillRect/>
          </a:stretch>
        </p:blipFill>
        <p:spPr bwMode="auto">
          <a:xfrm>
            <a:off x="3898901" y="1638301"/>
            <a:ext cx="4775200" cy="2387600"/>
          </a:xfrm>
          <a:prstGeom prst="rect">
            <a:avLst/>
          </a:prstGeom>
          <a:noFill/>
          <a:ln w="9525">
            <a:noFill/>
            <a:headEnd/>
            <a:tailEnd/>
          </a:ln>
        </p:spPr>
      </p:pic>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2" y="4930468"/>
            <a:ext cx="669407" cy="180215"/>
          </a:xfrm>
        </p:spPr>
        <p:txBody>
          <a:bodyPr/>
          <a:lstStyle/>
          <a:p>
            <a:r>
              <a:rPr lang="en-US" dirty="0"/>
              <a:t>Slide </a:t>
            </a:r>
            <a:fld id="{C5EF2332-01BF-834F-8236-50238282D533}" type="slidenum">
              <a:rPr lang="en-US" smtClean="0"/>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p:txBody>
          <a:bodyPr/>
          <a:lstStyle/>
          <a:p>
            <a:r>
              <a:rPr>
                <a:solidFill>
                  <a:srgbClr val="4758AB"/>
                </a:solidFill>
                <a:latin typeface="Courier"/>
              </a:rPr>
              <a:t>gf_density</a:t>
            </a:r>
            <a:r>
              <a:rPr>
                <a:solidFill>
                  <a:srgbClr val="003B4F"/>
                </a:solidFill>
                <a:latin typeface="Courier"/>
              </a:rPr>
              <a:t>( </a:t>
            </a:r>
            <a:r>
              <a:rPr>
                <a:solidFill>
                  <a:srgbClr val="5E5E5E"/>
                </a:solidFill>
                <a:latin typeface="Courier"/>
              </a:rPr>
              <a:t>~</a:t>
            </a:r>
            <a:r>
              <a:rPr>
                <a:solidFill>
                  <a:srgbClr val="003B4F"/>
                </a:solidFill>
                <a:latin typeface="Courier"/>
              </a:rPr>
              <a:t> trust_pct, </a:t>
            </a:r>
            <a:r>
              <a:rPr>
                <a:solidFill>
                  <a:srgbClr val="657422"/>
                </a:solidFill>
                <a:latin typeface="Courier"/>
              </a:rPr>
              <a:t>data =</a:t>
            </a:r>
            <a:r>
              <a:rPr>
                <a:solidFill>
                  <a:srgbClr val="003B4F"/>
                </a:solidFill>
                <a:latin typeface="Courier"/>
              </a:rPr>
              <a:t> inequality)</a:t>
            </a:r>
          </a:p>
        </p:txBody>
      </p:sp>
      <p:pic>
        <p:nvPicPr>
          <p:cNvPr id="2" name="Picture 1" descr="Week_3_R_files/figure-pptx/unnamed-chunk-5-2.png"/>
          <p:cNvPicPr>
            <a:picLocks noGrp="1" noChangeAspect="1"/>
          </p:cNvPicPr>
          <p:nvPr/>
        </p:nvPicPr>
        <p:blipFill>
          <a:blip r:embed="rId2"/>
          <a:stretch>
            <a:fillRect/>
          </a:stretch>
        </p:blipFill>
        <p:spPr bwMode="auto">
          <a:xfrm>
            <a:off x="3898901" y="1638301"/>
            <a:ext cx="4775200" cy="2387600"/>
          </a:xfrm>
          <a:prstGeom prst="rect">
            <a:avLst/>
          </a:prstGeom>
          <a:noFill/>
          <a:ln w="9525">
            <a:noFill/>
            <a:headEnd/>
            <a:tailEnd/>
          </a:ln>
        </p:spPr>
      </p:pic>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2" y="4930468"/>
            <a:ext cx="669407" cy="180215"/>
          </a:xfrm>
        </p:spPr>
        <p:txBody>
          <a:bodyPr/>
          <a:lstStyle/>
          <a:p>
            <a:r>
              <a:rPr lang="en-US" dirty="0"/>
              <a:t>Slide </a:t>
            </a:r>
            <a:fld id="{C5EF2332-01BF-834F-8236-50238282D533}" type="slidenum">
              <a:rPr lang="en-US" smtClean="0"/>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p:txBody>
          <a:bodyPr/>
          <a:lstStyle/>
          <a:p>
            <a:r>
              <a:rPr>
                <a:solidFill>
                  <a:srgbClr val="4758AB"/>
                </a:solidFill>
                <a:latin typeface="Courier"/>
              </a:rPr>
              <a:t>gf_histogram</a:t>
            </a:r>
            <a:r>
              <a:rPr>
                <a:solidFill>
                  <a:srgbClr val="003B4F"/>
                </a:solidFill>
                <a:latin typeface="Courier"/>
              </a:rPr>
              <a:t>( </a:t>
            </a:r>
            <a:r>
              <a:rPr>
                <a:solidFill>
                  <a:srgbClr val="5E5E5E"/>
                </a:solidFill>
                <a:latin typeface="Courier"/>
              </a:rPr>
              <a:t>~</a:t>
            </a:r>
            <a:r>
              <a:rPr>
                <a:solidFill>
                  <a:srgbClr val="003B4F"/>
                </a:solidFill>
                <a:latin typeface="Courier"/>
              </a:rPr>
              <a:t> s80s20, </a:t>
            </a:r>
            <a:r>
              <a:rPr>
                <a:solidFill>
                  <a:srgbClr val="657422"/>
                </a:solidFill>
                <a:latin typeface="Courier"/>
              </a:rPr>
              <a:t>data =</a:t>
            </a:r>
            <a:r>
              <a:rPr>
                <a:solidFill>
                  <a:srgbClr val="003B4F"/>
                </a:solidFill>
                <a:latin typeface="Courier"/>
              </a:rPr>
              <a:t> inequality)</a:t>
            </a:r>
          </a:p>
        </p:txBody>
      </p:sp>
      <p:pic>
        <p:nvPicPr>
          <p:cNvPr id="2" name="Picture 1" descr="Week_3_R_files/figure-pptx/unnamed-chunk-5-3.png"/>
          <p:cNvPicPr>
            <a:picLocks noGrp="1" noChangeAspect="1"/>
          </p:cNvPicPr>
          <p:nvPr/>
        </p:nvPicPr>
        <p:blipFill>
          <a:blip r:embed="rId2"/>
          <a:stretch>
            <a:fillRect/>
          </a:stretch>
        </p:blipFill>
        <p:spPr bwMode="auto">
          <a:xfrm>
            <a:off x="3898901" y="1638301"/>
            <a:ext cx="4775200" cy="2387600"/>
          </a:xfrm>
          <a:prstGeom prst="rect">
            <a:avLst/>
          </a:prstGeom>
          <a:noFill/>
          <a:ln w="9525">
            <a:noFill/>
            <a:headEnd/>
            <a:tailEnd/>
          </a:ln>
        </p:spPr>
      </p:pic>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2" y="4930468"/>
            <a:ext cx="669407" cy="180215"/>
          </a:xfrm>
        </p:spPr>
        <p:txBody>
          <a:bodyPr/>
          <a:lstStyle/>
          <a:p>
            <a:r>
              <a:rPr lang="en-US" dirty="0"/>
              <a:t>Slide </a:t>
            </a:r>
            <a:fld id="{C5EF2332-01BF-834F-8236-50238282D533}" type="slidenum">
              <a:rPr lang="en-US" smtClean="0"/>
              <a:pPr/>
              <a:t>65</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p:txBody>
          <a:bodyPr/>
          <a:lstStyle/>
          <a:p>
            <a:r>
              <a:rPr>
                <a:solidFill>
                  <a:srgbClr val="4758AB"/>
                </a:solidFill>
                <a:latin typeface="Courier"/>
              </a:rPr>
              <a:t>gf_density</a:t>
            </a:r>
            <a:r>
              <a:rPr>
                <a:solidFill>
                  <a:srgbClr val="003B4F"/>
                </a:solidFill>
                <a:latin typeface="Courier"/>
              </a:rPr>
              <a:t>( </a:t>
            </a:r>
            <a:r>
              <a:rPr>
                <a:solidFill>
                  <a:srgbClr val="5E5E5E"/>
                </a:solidFill>
                <a:latin typeface="Courier"/>
              </a:rPr>
              <a:t>~</a:t>
            </a:r>
            <a:r>
              <a:rPr>
                <a:solidFill>
                  <a:srgbClr val="003B4F"/>
                </a:solidFill>
                <a:latin typeface="Courier"/>
              </a:rPr>
              <a:t> s80s20, </a:t>
            </a:r>
            <a:r>
              <a:rPr>
                <a:solidFill>
                  <a:srgbClr val="657422"/>
                </a:solidFill>
                <a:latin typeface="Courier"/>
              </a:rPr>
              <a:t>data =</a:t>
            </a:r>
            <a:r>
              <a:rPr>
                <a:solidFill>
                  <a:srgbClr val="003B4F"/>
                </a:solidFill>
                <a:latin typeface="Courier"/>
              </a:rPr>
              <a:t> inequality)</a:t>
            </a:r>
          </a:p>
        </p:txBody>
      </p:sp>
      <p:pic>
        <p:nvPicPr>
          <p:cNvPr id="2" name="Picture 1" descr="Week_3_R_files/figure-pptx/unnamed-chunk-5-4.png"/>
          <p:cNvPicPr>
            <a:picLocks noGrp="1" noChangeAspect="1"/>
          </p:cNvPicPr>
          <p:nvPr/>
        </p:nvPicPr>
        <p:blipFill>
          <a:blip r:embed="rId2"/>
          <a:stretch>
            <a:fillRect/>
          </a:stretch>
        </p:blipFill>
        <p:spPr bwMode="auto">
          <a:xfrm>
            <a:off x="3898901" y="1638301"/>
            <a:ext cx="4775200" cy="2387600"/>
          </a:xfrm>
          <a:prstGeom prst="rect">
            <a:avLst/>
          </a:prstGeom>
          <a:noFill/>
          <a:ln w="9525">
            <a:noFill/>
            <a:headEnd/>
            <a:tailEnd/>
          </a:ln>
        </p:spPr>
      </p:pic>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2" y="4930468"/>
            <a:ext cx="669407" cy="180215"/>
          </a:xfrm>
        </p:spPr>
        <p:txBody>
          <a:bodyPr/>
          <a:lstStyle/>
          <a:p>
            <a:r>
              <a:rPr lang="en-US" dirty="0"/>
              <a:t>Slide </a:t>
            </a:r>
            <a:fld id="{C5EF2332-01BF-834F-8236-50238282D533}" type="slidenum">
              <a:rPr lang="en-US" smtClean="0"/>
              <a:pPr/>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_3_R_files/figure-pptx/unnamed-chunk-6-1.png"/>
          <p:cNvPicPr>
            <a:picLocks noGrp="1" noChangeAspect="1"/>
          </p:cNvPicPr>
          <p:nvPr/>
        </p:nvPicPr>
        <p:blipFill>
          <a:blip r:embed="rId2"/>
          <a:stretch>
            <a:fillRect/>
          </a:stretch>
        </p:blipFill>
        <p:spPr bwMode="auto">
          <a:xfrm>
            <a:off x="457200" y="685800"/>
            <a:ext cx="8229600" cy="411480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_3_R_files/figure-pptx/unnamed-chunk-7-1.png"/>
          <p:cNvPicPr>
            <a:picLocks noGrp="1" noChangeAspect="1"/>
          </p:cNvPicPr>
          <p:nvPr/>
        </p:nvPicPr>
        <p:blipFill>
          <a:blip r:embed="rId2"/>
          <a:stretch>
            <a:fillRect/>
          </a:stretch>
        </p:blipFill>
        <p:spPr bwMode="auto">
          <a:xfrm>
            <a:off x="457200" y="685800"/>
            <a:ext cx="8229600" cy="411480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_3_R_files/figure-pptx/unnamed-chunk-8-1.png"/>
          <p:cNvPicPr>
            <a:picLocks noGrp="1" noChangeAspect="1"/>
          </p:cNvPicPr>
          <p:nvPr/>
        </p:nvPicPr>
        <p:blipFill>
          <a:blip r:embed="rId2"/>
          <a:stretch>
            <a:fillRect/>
          </a:stretch>
        </p:blipFill>
        <p:spPr bwMode="auto">
          <a:xfrm>
            <a:off x="457200" y="685800"/>
            <a:ext cx="8229600" cy="411480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7</a:t>
            </a:fld>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BA14AC8-E6E7-D39E-880D-BFB1CFB5F0E8}"/>
                  </a:ext>
                </a:extLst>
              </p:cNvPr>
              <p:cNvSpPr txBox="1"/>
              <p:nvPr/>
            </p:nvSpPr>
            <p:spPr>
              <a:xfrm>
                <a:off x="4356212" y="1374120"/>
                <a:ext cx="4695914" cy="70788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𝑦</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0</m:t>
                          </m:r>
                        </m:sub>
                      </m:sSub>
                      <m:r>
                        <a:rPr lang="en-GB" sz="2800" b="0" i="1" smtClean="0">
                          <a:solidFill>
                            <a:schemeClr val="bg1">
                              <a:lumMod val="95000"/>
                            </a:schemeClr>
                          </a:solidFill>
                          <a:latin typeface="Cambria Math" panose="02040503050406030204" pitchFamily="18" charset="0"/>
                        </a:rPr>
                        <m:t>1+</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1</m:t>
                          </m:r>
                        </m:sub>
                      </m:sSub>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𝑥</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𝜀</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oMath>
                  </m:oMathPara>
                </a14:m>
                <a:endParaRPr lang="en-GB" dirty="0">
                  <a:solidFill>
                    <a:schemeClr val="bg1">
                      <a:lumMod val="95000"/>
                    </a:schemeClr>
                  </a:solidFill>
                </a:endParaRPr>
              </a:p>
              <a:p>
                <a:pPr algn="ctr"/>
                <a:r>
                  <a:rPr lang="en-GB" sz="1600" dirty="0">
                    <a:solidFill>
                      <a:schemeClr val="bg1">
                        <a:lumMod val="95000"/>
                      </a:schemeClr>
                    </a:solidFill>
                  </a:rPr>
                  <a:t>where</a:t>
                </a:r>
                <a:r>
                  <a:rPr lang="en-GB" dirty="0">
                    <a:solidFill>
                      <a:schemeClr val="bg1">
                        <a:lumMod val="95000"/>
                      </a:schemeClr>
                    </a:solidFill>
                  </a:rPr>
                  <a:t> </a:t>
                </a:r>
                <a14:m>
                  <m:oMath xmlns:m="http://schemas.openxmlformats.org/officeDocument/2006/math">
                    <m:sSub>
                      <m:sSubPr>
                        <m:ctrlPr>
                          <a:rPr lang="en-GB" sz="1600" i="1" smtClean="0">
                            <a:solidFill>
                              <a:schemeClr val="bg1">
                                <a:lumMod val="95000"/>
                              </a:schemeClr>
                            </a:solidFill>
                            <a:latin typeface="Cambria Math" panose="02040503050406030204" pitchFamily="18" charset="0"/>
                          </a:rPr>
                        </m:ctrlPr>
                      </m:sSubPr>
                      <m:e>
                        <m:r>
                          <a:rPr lang="en-GB" sz="1600" b="0" i="1" smtClean="0">
                            <a:solidFill>
                              <a:schemeClr val="bg1">
                                <a:lumMod val="95000"/>
                              </a:schemeClr>
                            </a:solidFill>
                            <a:latin typeface="Cambria Math" panose="02040503050406030204" pitchFamily="18" charset="0"/>
                          </a:rPr>
                          <m:t>𝜀</m:t>
                        </m:r>
                      </m:e>
                      <m:sub>
                        <m:r>
                          <a:rPr lang="en-GB" sz="1600" b="0" i="1" smtClean="0">
                            <a:solidFill>
                              <a:schemeClr val="accent3">
                                <a:lumMod val="75000"/>
                              </a:schemeClr>
                            </a:solidFill>
                            <a:latin typeface="Cambria Math" panose="02040503050406030204" pitchFamily="18" charset="0"/>
                          </a:rPr>
                          <m:t>𝑛</m:t>
                        </m:r>
                      </m:sub>
                    </m:sSub>
                    <m:r>
                      <a:rPr lang="en-GB" sz="1600" b="0" i="1" smtClean="0">
                        <a:solidFill>
                          <a:schemeClr val="bg1">
                            <a:lumMod val="95000"/>
                          </a:schemeClr>
                        </a:solidFill>
                        <a:latin typeface="Cambria Math" panose="02040503050406030204" pitchFamily="18" charset="0"/>
                      </a:rPr>
                      <m:t>~ </m:t>
                    </m:r>
                    <m:r>
                      <a:rPr lang="en-GB" sz="1600" b="0" i="1" smtClean="0">
                        <a:solidFill>
                          <a:schemeClr val="accent1"/>
                        </a:solidFill>
                        <a:latin typeface="Cambria Math" panose="02040503050406030204" pitchFamily="18" charset="0"/>
                      </a:rPr>
                      <m:t>𝒩</m:t>
                    </m:r>
                    <m:r>
                      <a:rPr lang="en-GB" sz="1600" b="0" i="1" smtClean="0">
                        <a:solidFill>
                          <a:schemeClr val="tx1"/>
                        </a:solidFill>
                        <a:latin typeface="Cambria Math" panose="02040503050406030204" pitchFamily="18" charset="0"/>
                      </a:rPr>
                      <m:t>(</m:t>
                    </m:r>
                    <m:r>
                      <a:rPr lang="en-GB" sz="1600" b="0" i="1" smtClean="0">
                        <a:solidFill>
                          <a:schemeClr val="accent1"/>
                        </a:solidFill>
                        <a:latin typeface="Cambria Math" panose="02040503050406030204" pitchFamily="18" charset="0"/>
                      </a:rPr>
                      <m:t>𝜇</m:t>
                    </m:r>
                    <m:r>
                      <a:rPr lang="en-GB" sz="1600" b="0" i="1" smtClean="0">
                        <a:solidFill>
                          <a:schemeClr val="tx1"/>
                        </a:solidFill>
                        <a:latin typeface="Cambria Math" panose="02040503050406030204" pitchFamily="18" charset="0"/>
                      </a:rPr>
                      <m:t>=0, </m:t>
                    </m:r>
                    <m:r>
                      <a:rPr lang="en-GB" sz="1600" b="0" i="1" smtClean="0">
                        <a:solidFill>
                          <a:schemeClr val="accent1"/>
                        </a:solidFill>
                        <a:latin typeface="Cambria Math" panose="02040503050406030204" pitchFamily="18" charset="0"/>
                      </a:rPr>
                      <m:t>𝜎</m:t>
                    </m:r>
                    <m:r>
                      <a:rPr lang="en-GB" sz="1600" b="0" i="1" smtClean="0">
                        <a:solidFill>
                          <a:schemeClr val="tx1"/>
                        </a:solidFill>
                        <a:latin typeface="Cambria Math" panose="02040503050406030204" pitchFamily="18" charset="0"/>
                      </a:rPr>
                      <m:t>)</m:t>
                    </m:r>
                  </m:oMath>
                </a14:m>
                <a:endParaRPr lang="en-GB" dirty="0">
                  <a:solidFill>
                    <a:schemeClr val="bg1">
                      <a:lumMod val="95000"/>
                    </a:schemeClr>
                  </a:solidFill>
                </a:endParaRPr>
              </a:p>
            </p:txBody>
          </p:sp>
        </mc:Choice>
        <mc:Fallback xmlns="">
          <p:sp>
            <p:nvSpPr>
              <p:cNvPr id="24" name="TextBox 23">
                <a:extLst>
                  <a:ext uri="{FF2B5EF4-FFF2-40B4-BE49-F238E27FC236}">
                    <a16:creationId xmlns:a16="http://schemas.microsoft.com/office/drawing/2014/main" id="{6BA14AC8-E6E7-D39E-880D-BFB1CFB5F0E8}"/>
                  </a:ext>
                </a:extLst>
              </p:cNvPr>
              <p:cNvSpPr txBox="1">
                <a:spLocks noRot="1" noChangeAspect="1" noMove="1" noResize="1" noEditPoints="1" noAdjustHandles="1" noChangeArrowheads="1" noChangeShapeType="1" noTextEdit="1"/>
              </p:cNvSpPr>
              <p:nvPr/>
            </p:nvSpPr>
            <p:spPr>
              <a:xfrm>
                <a:off x="4356212" y="1374120"/>
                <a:ext cx="4695914" cy="707886"/>
              </a:xfrm>
              <a:prstGeom prst="rect">
                <a:avLst/>
              </a:prstGeom>
              <a:blipFill>
                <a:blip r:embed="rId8"/>
                <a:stretch>
                  <a:fillRect b="-15385"/>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79146B60-4220-D2AA-8ED5-03D50E7F18EF}"/>
              </a:ext>
            </a:extLst>
          </p:cNvPr>
          <p:cNvSpPr txBox="1"/>
          <p:nvPr/>
        </p:nvSpPr>
        <p:spPr>
          <a:xfrm>
            <a:off x="7275151" y="2203416"/>
            <a:ext cx="597237" cy="338554"/>
          </a:xfrm>
          <a:prstGeom prst="rect">
            <a:avLst/>
          </a:prstGeom>
          <a:noFill/>
        </p:spPr>
        <p:txBody>
          <a:bodyPr wrap="square" rtlCol="0">
            <a:spAutoFit/>
          </a:bodyPr>
          <a:lstStyle/>
          <a:p>
            <a:r>
              <a:rPr lang="en-GB" sz="800" b="1" dirty="0">
                <a:solidFill>
                  <a:schemeClr val="accent1"/>
                </a:solidFill>
              </a:rPr>
              <a:t>Standard Deviation</a:t>
            </a:r>
          </a:p>
        </p:txBody>
      </p:sp>
      <p:sp>
        <p:nvSpPr>
          <p:cNvPr id="26" name="TextBox 25">
            <a:extLst>
              <a:ext uri="{FF2B5EF4-FFF2-40B4-BE49-F238E27FC236}">
                <a16:creationId xmlns:a16="http://schemas.microsoft.com/office/drawing/2014/main" id="{E05ADEB5-A12F-0E5B-1D68-F367EF56FA7F}"/>
              </a:ext>
            </a:extLst>
          </p:cNvPr>
          <p:cNvSpPr txBox="1"/>
          <p:nvPr/>
        </p:nvSpPr>
        <p:spPr>
          <a:xfrm>
            <a:off x="6774199" y="2203416"/>
            <a:ext cx="451579" cy="338554"/>
          </a:xfrm>
          <a:prstGeom prst="rect">
            <a:avLst/>
          </a:prstGeom>
          <a:noFill/>
        </p:spPr>
        <p:txBody>
          <a:bodyPr wrap="square" rtlCol="0">
            <a:spAutoFit/>
          </a:bodyPr>
          <a:lstStyle/>
          <a:p>
            <a:r>
              <a:rPr lang="en-GB" sz="800" b="1" dirty="0">
                <a:solidFill>
                  <a:schemeClr val="accent1"/>
                </a:solidFill>
              </a:rPr>
              <a:t>Mean</a:t>
            </a:r>
          </a:p>
          <a:p>
            <a:endParaRPr lang="en-GB" sz="800" b="1" dirty="0">
              <a:solidFill>
                <a:schemeClr val="accent1"/>
              </a:solidFill>
            </a:endParaRPr>
          </a:p>
        </p:txBody>
      </p:sp>
      <p:sp>
        <p:nvSpPr>
          <p:cNvPr id="27" name="TextBox 26">
            <a:extLst>
              <a:ext uri="{FF2B5EF4-FFF2-40B4-BE49-F238E27FC236}">
                <a16:creationId xmlns:a16="http://schemas.microsoft.com/office/drawing/2014/main" id="{5866F909-6866-FD75-3E6C-C9D51C823A8B}"/>
              </a:ext>
            </a:extLst>
          </p:cNvPr>
          <p:cNvSpPr txBox="1"/>
          <p:nvPr/>
        </p:nvSpPr>
        <p:spPr>
          <a:xfrm>
            <a:off x="7694001" y="1054239"/>
            <a:ext cx="744198" cy="215444"/>
          </a:xfrm>
          <a:prstGeom prst="rect">
            <a:avLst/>
          </a:prstGeom>
          <a:noFill/>
        </p:spPr>
        <p:txBody>
          <a:bodyPr wrap="square" rtlCol="0">
            <a:spAutoFit/>
          </a:bodyPr>
          <a:lstStyle/>
          <a:p>
            <a:r>
              <a:rPr lang="en-GB" sz="800" b="1" dirty="0">
                <a:solidFill>
                  <a:schemeClr val="bg1">
                    <a:lumMod val="95000"/>
                  </a:schemeClr>
                </a:solidFill>
              </a:rPr>
              <a:t>Error / Noise</a:t>
            </a:r>
          </a:p>
        </p:txBody>
      </p:sp>
      <p:sp>
        <p:nvSpPr>
          <p:cNvPr id="30" name="TextBox 29">
            <a:extLst>
              <a:ext uri="{FF2B5EF4-FFF2-40B4-BE49-F238E27FC236}">
                <a16:creationId xmlns:a16="http://schemas.microsoft.com/office/drawing/2014/main" id="{7F778B89-1897-1924-17CF-3FCC23E7A829}"/>
              </a:ext>
            </a:extLst>
          </p:cNvPr>
          <p:cNvSpPr txBox="1"/>
          <p:nvPr/>
        </p:nvSpPr>
        <p:spPr>
          <a:xfrm>
            <a:off x="6131182" y="1048863"/>
            <a:ext cx="707504" cy="215444"/>
          </a:xfrm>
          <a:prstGeom prst="rect">
            <a:avLst/>
          </a:prstGeom>
          <a:noFill/>
        </p:spPr>
        <p:txBody>
          <a:bodyPr wrap="square" rtlCol="0">
            <a:spAutoFit/>
          </a:bodyPr>
          <a:lstStyle/>
          <a:p>
            <a:r>
              <a:rPr lang="en-GB" sz="800" b="1" dirty="0">
                <a:solidFill>
                  <a:schemeClr val="bg1">
                    <a:lumMod val="95000"/>
                  </a:schemeClr>
                </a:solidFill>
              </a:rPr>
              <a:t>Coefficients</a:t>
            </a:r>
          </a:p>
        </p:txBody>
      </p:sp>
      <p:sp>
        <p:nvSpPr>
          <p:cNvPr id="31" name="Left Brace 30">
            <a:extLst>
              <a:ext uri="{FF2B5EF4-FFF2-40B4-BE49-F238E27FC236}">
                <a16:creationId xmlns:a16="http://schemas.microsoft.com/office/drawing/2014/main" id="{543549CC-6D01-BE3F-56D6-EF2B983ADFEC}"/>
              </a:ext>
            </a:extLst>
          </p:cNvPr>
          <p:cNvSpPr/>
          <p:nvPr/>
        </p:nvSpPr>
        <p:spPr>
          <a:xfrm rot="5400000">
            <a:off x="6404356" y="830225"/>
            <a:ext cx="171653" cy="963426"/>
          </a:xfrm>
          <a:prstGeom prst="leftBrace">
            <a:avLst>
              <a:gd name="adj1" fmla="val 0"/>
              <a:gd name="adj2" fmla="val 51481"/>
            </a:avLst>
          </a:prstGeom>
          <a:ln w="12700">
            <a:solidFill>
              <a:schemeClr val="bg1">
                <a:lumMod val="95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chemeClr val="bg1">
                  <a:lumMod val="95000"/>
                </a:schemeClr>
              </a:solidFill>
            </a:endParaRPr>
          </a:p>
        </p:txBody>
      </p:sp>
      <p:sp>
        <p:nvSpPr>
          <p:cNvPr id="32" name="TextBox 31">
            <a:extLst>
              <a:ext uri="{FF2B5EF4-FFF2-40B4-BE49-F238E27FC236}">
                <a16:creationId xmlns:a16="http://schemas.microsoft.com/office/drawing/2014/main" id="{87527180-377F-2DED-F396-80C5B1F447D8}"/>
              </a:ext>
            </a:extLst>
          </p:cNvPr>
          <p:cNvSpPr txBox="1"/>
          <p:nvPr/>
        </p:nvSpPr>
        <p:spPr>
          <a:xfrm>
            <a:off x="5290468" y="1175281"/>
            <a:ext cx="707504" cy="215444"/>
          </a:xfrm>
          <a:prstGeom prst="rect">
            <a:avLst/>
          </a:prstGeom>
          <a:noFill/>
        </p:spPr>
        <p:txBody>
          <a:bodyPr wrap="square" rtlCol="0">
            <a:spAutoFit/>
          </a:bodyPr>
          <a:lstStyle/>
          <a:p>
            <a:r>
              <a:rPr lang="en-GB" sz="800" b="1" dirty="0">
                <a:solidFill>
                  <a:schemeClr val="bg1">
                    <a:lumMod val="95000"/>
                  </a:schemeClr>
                </a:solidFill>
              </a:rPr>
              <a:t>Intercept</a:t>
            </a:r>
          </a:p>
        </p:txBody>
      </p:sp>
      <p:sp>
        <p:nvSpPr>
          <p:cNvPr id="33" name="TextBox 32">
            <a:extLst>
              <a:ext uri="{FF2B5EF4-FFF2-40B4-BE49-F238E27FC236}">
                <a16:creationId xmlns:a16="http://schemas.microsoft.com/office/drawing/2014/main" id="{DE7EB1AA-B006-3247-9044-9D1E6F6E5540}"/>
              </a:ext>
            </a:extLst>
          </p:cNvPr>
          <p:cNvSpPr txBox="1"/>
          <p:nvPr/>
        </p:nvSpPr>
        <p:spPr>
          <a:xfrm>
            <a:off x="7114116" y="1175281"/>
            <a:ext cx="707504" cy="215444"/>
          </a:xfrm>
          <a:prstGeom prst="rect">
            <a:avLst/>
          </a:prstGeom>
          <a:noFill/>
        </p:spPr>
        <p:txBody>
          <a:bodyPr wrap="square" rtlCol="0">
            <a:spAutoFit/>
          </a:bodyPr>
          <a:lstStyle/>
          <a:p>
            <a:r>
              <a:rPr lang="en-GB" sz="800" b="1" dirty="0">
                <a:solidFill>
                  <a:schemeClr val="bg1">
                    <a:lumMod val="95000"/>
                  </a:schemeClr>
                </a:solidFill>
              </a:rPr>
              <a:t>Slope</a:t>
            </a:r>
          </a:p>
        </p:txBody>
      </p:sp>
      <p:cxnSp>
        <p:nvCxnSpPr>
          <p:cNvPr id="34" name="Straight Arrow Connector 33">
            <a:extLst>
              <a:ext uri="{FF2B5EF4-FFF2-40B4-BE49-F238E27FC236}">
                <a16:creationId xmlns:a16="http://schemas.microsoft.com/office/drawing/2014/main" id="{19AE80D0-731F-6343-0564-B21546590399}"/>
              </a:ext>
            </a:extLst>
          </p:cNvPr>
          <p:cNvCxnSpPr>
            <a:cxnSpLocks/>
          </p:cNvCxnSpPr>
          <p:nvPr/>
        </p:nvCxnSpPr>
        <p:spPr>
          <a:xfrm>
            <a:off x="5769057" y="1324173"/>
            <a:ext cx="122124" cy="14492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9BA8BC-172E-29B5-2ACD-CF146203B557}"/>
              </a:ext>
            </a:extLst>
          </p:cNvPr>
          <p:cNvCxnSpPr>
            <a:cxnSpLocks/>
          </p:cNvCxnSpPr>
          <p:nvPr/>
        </p:nvCxnSpPr>
        <p:spPr>
          <a:xfrm flipH="1">
            <a:off x="7047860" y="1314297"/>
            <a:ext cx="132511" cy="139734"/>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1517F18-A1AE-FB12-3203-959E5B192DFF}"/>
              </a:ext>
            </a:extLst>
          </p:cNvPr>
          <p:cNvSpPr txBox="1"/>
          <p:nvPr/>
        </p:nvSpPr>
        <p:spPr>
          <a:xfrm>
            <a:off x="5857934" y="2198257"/>
            <a:ext cx="998646" cy="338554"/>
          </a:xfrm>
          <a:prstGeom prst="rect">
            <a:avLst/>
          </a:prstGeom>
          <a:noFill/>
        </p:spPr>
        <p:txBody>
          <a:bodyPr wrap="square" rtlCol="0">
            <a:spAutoFit/>
          </a:bodyPr>
          <a:lstStyle/>
          <a:p>
            <a:pPr algn="ctr"/>
            <a:r>
              <a:rPr lang="en-GB" sz="800" b="1" dirty="0">
                <a:solidFill>
                  <a:schemeClr val="accent1"/>
                </a:solidFill>
              </a:rPr>
              <a:t>Normal / Gaussian</a:t>
            </a:r>
          </a:p>
          <a:p>
            <a:pPr algn="ctr"/>
            <a:r>
              <a:rPr lang="en-GB" sz="800" b="1" dirty="0">
                <a:solidFill>
                  <a:schemeClr val="accent1"/>
                </a:solidFill>
              </a:rPr>
              <a:t>distribution</a:t>
            </a:r>
          </a:p>
        </p:txBody>
      </p:sp>
      <p:cxnSp>
        <p:nvCxnSpPr>
          <p:cNvPr id="37" name="Straight Arrow Connector 36">
            <a:extLst>
              <a:ext uri="{FF2B5EF4-FFF2-40B4-BE49-F238E27FC236}">
                <a16:creationId xmlns:a16="http://schemas.microsoft.com/office/drawing/2014/main" id="{79136A4A-191C-8664-5244-7206EAED13F7}"/>
              </a:ext>
            </a:extLst>
          </p:cNvPr>
          <p:cNvCxnSpPr>
            <a:cxnSpLocks/>
            <a:stCxn id="27" idx="2"/>
          </p:cNvCxnSpPr>
          <p:nvPr/>
        </p:nvCxnSpPr>
        <p:spPr>
          <a:xfrm>
            <a:off x="8066100" y="1269683"/>
            <a:ext cx="0" cy="19941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99E0902-0BE7-7F6C-9407-E69144075FF7}"/>
              </a:ext>
            </a:extLst>
          </p:cNvPr>
          <p:cNvCxnSpPr>
            <a:cxnSpLocks/>
          </p:cNvCxnSpPr>
          <p:nvPr/>
        </p:nvCxnSpPr>
        <p:spPr>
          <a:xfrm flipV="1">
            <a:off x="6985247" y="2063902"/>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CCFAE5F-3253-E998-CF2E-995FCA10A10E}"/>
              </a:ext>
            </a:extLst>
          </p:cNvPr>
          <p:cNvCxnSpPr>
            <a:cxnSpLocks/>
          </p:cNvCxnSpPr>
          <p:nvPr/>
        </p:nvCxnSpPr>
        <p:spPr>
          <a:xfrm flipV="1">
            <a:off x="7556000" y="2053670"/>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677FC2-597D-B62E-7EDB-9548192E81BB}"/>
              </a:ext>
            </a:extLst>
          </p:cNvPr>
          <p:cNvCxnSpPr>
            <a:cxnSpLocks/>
          </p:cNvCxnSpPr>
          <p:nvPr/>
        </p:nvCxnSpPr>
        <p:spPr>
          <a:xfrm flipV="1">
            <a:off x="6349580" y="2059858"/>
            <a:ext cx="288000" cy="180000"/>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770515D1-E2A9-B8A6-D2C9-412A9153F256}"/>
              </a:ext>
            </a:extLst>
          </p:cNvPr>
          <p:cNvGrpSpPr/>
          <p:nvPr/>
        </p:nvGrpSpPr>
        <p:grpSpPr>
          <a:xfrm>
            <a:off x="4277543" y="247593"/>
            <a:ext cx="4633722" cy="553523"/>
            <a:chOff x="547986" y="242357"/>
            <a:chExt cx="4633722" cy="543281"/>
          </a:xfrm>
        </p:grpSpPr>
        <p:sp>
          <p:nvSpPr>
            <p:cNvPr id="14" name="Rectangle 13">
              <a:extLst>
                <a:ext uri="{FF2B5EF4-FFF2-40B4-BE49-F238E27FC236}">
                  <a16:creationId xmlns:a16="http://schemas.microsoft.com/office/drawing/2014/main" id="{47957486-D310-203B-9064-E19061218585}"/>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15" name="TextBox 14">
              <a:extLst>
                <a:ext uri="{FF2B5EF4-FFF2-40B4-BE49-F238E27FC236}">
                  <a16:creationId xmlns:a16="http://schemas.microsoft.com/office/drawing/2014/main" id="{E5609C75-E164-01DC-B4E1-2561A4CC72B6}"/>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pic>
        <p:nvPicPr>
          <p:cNvPr id="16" name="Picture 15">
            <a:extLst>
              <a:ext uri="{FF2B5EF4-FFF2-40B4-BE49-F238E27FC236}">
                <a16:creationId xmlns:a16="http://schemas.microsoft.com/office/drawing/2014/main" id="{77D691F5-6339-1041-A3F0-549E26379FBE}"/>
              </a:ext>
            </a:extLst>
          </p:cNvPr>
          <p:cNvPicPr>
            <a:picLocks noChangeAspect="1"/>
          </p:cNvPicPr>
          <p:nvPr/>
        </p:nvPicPr>
        <p:blipFill>
          <a:blip r:embed="rId9"/>
          <a:srcRect/>
          <a:stretch/>
        </p:blipFill>
        <p:spPr>
          <a:xfrm>
            <a:off x="5131026" y="2653062"/>
            <a:ext cx="3708442" cy="2199924"/>
          </a:xfrm>
          <a:prstGeom prst="rect">
            <a:avLst/>
          </a:prstGeom>
        </p:spPr>
      </p:pic>
    </p:spTree>
    <p:extLst>
      <p:ext uri="{BB962C8B-B14F-4D97-AF65-F5344CB8AC3E}">
        <p14:creationId xmlns:p14="http://schemas.microsoft.com/office/powerpoint/2010/main" val="130067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_3_R_files/figure-pptx/unnamed-chunk-9-1.png"/>
          <p:cNvPicPr>
            <a:picLocks noGrp="1" noChangeAspect="1"/>
          </p:cNvPicPr>
          <p:nvPr/>
        </p:nvPicPr>
        <p:blipFill>
          <a:blip r:embed="rId2"/>
          <a:stretch>
            <a:fillRect/>
          </a:stretch>
        </p:blipFill>
        <p:spPr bwMode="auto">
          <a:xfrm>
            <a:off x="457200" y="685800"/>
            <a:ext cx="8229600" cy="411480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_3_R_files/figure-pptx/unnamed-chunk-10-1.png"/>
          <p:cNvPicPr>
            <a:picLocks noGrp="1" noChangeAspect="1"/>
          </p:cNvPicPr>
          <p:nvPr/>
        </p:nvPicPr>
        <p:blipFill>
          <a:blip r:embed="rId2"/>
          <a:stretch>
            <a:fillRect/>
          </a:stretch>
        </p:blipFill>
        <p:spPr bwMode="auto">
          <a:xfrm>
            <a:off x="457200" y="685800"/>
            <a:ext cx="8229600" cy="411480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_3_R_files/figure-pptx/unnamed-chunk-11-1.png"/>
          <p:cNvPicPr>
            <a:picLocks noGrp="1" noChangeAspect="1"/>
          </p:cNvPicPr>
          <p:nvPr/>
        </p:nvPicPr>
        <p:blipFill>
          <a:blip r:embed="rId2"/>
          <a:stretch>
            <a:fillRect/>
          </a:stretch>
        </p:blipFill>
        <p:spPr bwMode="auto">
          <a:xfrm>
            <a:off x="457200" y="685800"/>
            <a:ext cx="8229600" cy="411480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prstGeom prst="rect">
            <a:avLst/>
          </a:prstGeom>
        </p:spPr>
        <p:txBody>
          <a:bodyPr>
            <a:normAutofit fontScale="90000"/>
          </a:bodyPr>
          <a:lstStyle/>
          <a:p>
            <a:r>
              <a:t>Estimation</a:t>
            </a:r>
          </a:p>
        </p:txBody>
      </p:sp>
      <p:sp>
        <p:nvSpPr>
          <p:cNvPr id="4" name="Text Placeholder 3">
            <a:extLst>
              <a:ext uri="{FF2B5EF4-FFF2-40B4-BE49-F238E27FC236}">
                <a16:creationId xmlns:a16="http://schemas.microsoft.com/office/drawing/2014/main" id="{824213AC-B520-1C10-5083-9B4C825E476E}"/>
              </a:ext>
            </a:extLst>
          </p:cNvPr>
          <p:cNvSpPr>
            <a:spLocks noGrp="1"/>
          </p:cNvSpPr>
          <p:nvPr>
            <p:ph idx="1"/>
          </p:nvPr>
        </p:nvSpPr>
        <p:spPr/>
        <p:txBody>
          <a:bodyPr/>
          <a:lstStyle/>
          <a:p>
            <a:pPr lvl="0"/>
            <a:r>
              <a:t>Association between </a:t>
            </a:r>
            <a:r>
              <a:rPr i="1"/>
              <a:t>inequality</a:t>
            </a:r>
            <a:r>
              <a:t> and </a:t>
            </a:r>
            <a:r>
              <a:rPr i="1"/>
              <a:t>social trust</a:t>
            </a:r>
            <a:r>
              <a:t> at cross-national comparative level (W3Ex1) (Wilkinson and Pickett 2010)</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p:txBody>
          <a:bodyPr/>
          <a:lstStyle/>
          <a:p>
            <a:r>
              <a:rPr lang="en-US" dirty="0"/>
              <a:t>Slide </a:t>
            </a:r>
            <a:fld id="{C5EF2332-01BF-834F-8236-50238282D533}" type="slidenum">
              <a:rPr lang="en-US" smtClean="0"/>
              <a:pPr/>
              <a:t>73</a:t>
            </a:fld>
            <a:endParaRPr lang="en-US" dirty="0"/>
          </a:p>
        </p:txBody>
      </p:sp>
      <p:pic>
        <p:nvPicPr>
          <p:cNvPr id="3" name="Picture 1" descr="Week_6_R_files/figure-pptx/unnamed-chunk-2-1.png"/>
          <p:cNvPicPr>
            <a:picLocks noGrp="1" noChangeAspect="1"/>
          </p:cNvPicPr>
          <p:nvPr/>
        </p:nvPicPr>
        <p:blipFill>
          <a:blip r:embed="rId2"/>
          <a:stretch>
            <a:fillRect/>
          </a:stretch>
        </p:blipFill>
        <p:spPr bwMode="auto">
          <a:xfrm>
            <a:off x="689271" y="1980422"/>
            <a:ext cx="5768679" cy="2884339"/>
          </a:xfrm>
          <a:prstGeom prst="rect">
            <a:avLst/>
          </a:prstGeom>
          <a:noFill/>
          <a:ln w="9525">
            <a:noFill/>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prstGeom prst="rect">
            <a:avLst/>
          </a:prstGeom>
        </p:spPr>
        <p:txBody>
          <a:bodyPr>
            <a:normAutofit fontScale="90000"/>
          </a:bodyPr>
          <a:lstStyle/>
          <a:p>
            <a:r>
              <a:t>Estimation</a:t>
            </a:r>
          </a:p>
        </p:txBody>
      </p:sp>
      <p:sp>
        <p:nvSpPr>
          <p:cNvPr id="4" name="Text Placeholder 3">
            <a:extLst>
              <a:ext uri="{FF2B5EF4-FFF2-40B4-BE49-F238E27FC236}">
                <a16:creationId xmlns:a16="http://schemas.microsoft.com/office/drawing/2014/main" id="{824213AC-B520-1C10-5083-9B4C825E476E}"/>
              </a:ext>
            </a:extLst>
          </p:cNvPr>
          <p:cNvSpPr>
            <a:spLocks noGrp="1"/>
          </p:cNvSpPr>
          <p:nvPr>
            <p:ph idx="1"/>
          </p:nvPr>
        </p:nvSpPr>
        <p:spPr>
          <a:xfrm>
            <a:off x="457201" y="1268016"/>
            <a:ext cx="2831805" cy="3592875"/>
          </a:xfrm>
        </p:spPr>
        <p:txBody>
          <a:bodyPr>
            <a:normAutofit/>
          </a:bodyPr>
          <a:lstStyle/>
          <a:p>
            <a:pPr lvl="0"/>
            <a:r>
              <a:rPr sz="1500" b="1" dirty="0"/>
              <a:t>Intercept:</a:t>
            </a:r>
            <a:r>
              <a:rPr sz="1500" dirty="0"/>
              <a:t> Social trust in countries with 0 inequality is expected to be 45.4 on average.</a:t>
            </a:r>
          </a:p>
          <a:p>
            <a:pPr lvl="0"/>
            <a:r>
              <a:rPr sz="1500" b="1" dirty="0"/>
              <a:t>Slope:</a:t>
            </a:r>
            <a:r>
              <a:rPr sz="1500" dirty="0"/>
              <a:t> For each additional point increase in Inequality, the model predicts the level of social trust to be lower, on average, by 3.1 points.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p:txBody>
          <a:bodyPr/>
          <a:lstStyle/>
          <a:p>
            <a:r>
              <a:rPr lang="en-US" dirty="0"/>
              <a:t>Slide </a:t>
            </a:r>
            <a:fld id="{C5EF2332-01BF-834F-8236-50238282D533}" type="slidenum">
              <a:rPr lang="en-US" smtClean="0"/>
              <a:pPr/>
              <a:t>74</a:t>
            </a:fld>
            <a:endParaRPr lang="en-US" dirty="0"/>
          </a:p>
        </p:txBody>
      </p:sp>
      <p:pic>
        <p:nvPicPr>
          <p:cNvPr id="3" name="Picture 1" descr="Week_6_R_files/figure-pptx/unnamed-chunk-3-1.png"/>
          <p:cNvPicPr>
            <a:picLocks noGrp="1" noChangeAspect="1"/>
          </p:cNvPicPr>
          <p:nvPr/>
        </p:nvPicPr>
        <p:blipFill>
          <a:blip r:embed="rId2"/>
          <a:stretch>
            <a:fillRect/>
          </a:stretch>
        </p:blipFill>
        <p:spPr bwMode="auto">
          <a:xfrm>
            <a:off x="3289005" y="1250821"/>
            <a:ext cx="5649988" cy="2824994"/>
          </a:xfrm>
          <a:prstGeom prst="rect">
            <a:avLst/>
          </a:prstGeom>
          <a:noFill/>
          <a:ln w="9525">
            <a:noFill/>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194" y="510778"/>
            <a:ext cx="7532376" cy="371011"/>
          </a:xfrm>
          <a:prstGeom prst="rect">
            <a:avLst/>
          </a:prstGeom>
        </p:spPr>
        <p:txBody>
          <a:bodyPr>
            <a:normAutofit fontScale="90000"/>
          </a:bodyPr>
          <a:lstStyle/>
          <a:p>
            <a:r>
              <a:rPr dirty="0"/>
              <a:t>From (sample) estimation to (population) inference</a:t>
            </a:r>
          </a:p>
        </p:txBody>
      </p:sp>
      <p:sp>
        <p:nvSpPr>
          <p:cNvPr id="3" name="Content Placeholder 2"/>
          <p:cNvSpPr>
            <a:spLocks noGrp="1"/>
          </p:cNvSpPr>
          <p:nvPr>
            <p:ph idx="1" hasCustomPrompt="1"/>
          </p:nvPr>
        </p:nvSpPr>
        <p:spPr/>
        <p:txBody>
          <a:bodyPr/>
          <a:lstStyle/>
          <a:p>
            <a:pPr marL="0" indent="0">
              <a:buNone/>
            </a:pPr>
            <a:r>
              <a:rPr i="1" dirty="0"/>
              <a:t>For each additional point increase in Inequality, the model predicts the level of social trust to be lower, on average, by 3.1 points</a:t>
            </a:r>
            <a:endParaRPr lang="en-GB" i="1" dirty="0"/>
          </a:p>
          <a:p>
            <a:pPr marL="0" indent="0">
              <a:buNone/>
            </a:pPr>
            <a:endParaRPr i="1" dirty="0"/>
          </a:p>
          <a:p>
            <a:pPr lvl="0"/>
            <a:r>
              <a:rPr dirty="0"/>
              <a:t>This estimate is valid for the single sample of the countries in the model</a:t>
            </a:r>
          </a:p>
          <a:p>
            <a:pPr lvl="0"/>
            <a:r>
              <a:rPr dirty="0"/>
              <a:t>But what if we’re not interested in quantifying the relationship between Inequality and Trust in only this sample?</a:t>
            </a:r>
          </a:p>
          <a:p>
            <a:pPr lvl="0"/>
            <a:r>
              <a:rPr dirty="0"/>
              <a:t>What if we want to say something about the relationship between these variables for all the countries in the world?</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75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80"/>
            <a:ext cx="7532376" cy="371011"/>
          </a:xfrm>
          <a:prstGeom prst="rect">
            <a:avLst/>
          </a:prstGeom>
        </p:spPr>
        <p:txBody>
          <a:bodyPr>
            <a:normAutofit fontScale="90000"/>
          </a:bodyPr>
          <a:lstStyle/>
          <a:p>
            <a:r>
              <a:t>Statistical inference</a:t>
            </a:r>
          </a:p>
        </p:txBody>
      </p:sp>
      <p:sp>
        <p:nvSpPr>
          <p:cNvPr id="3" name="Content Placeholder 2"/>
          <p:cNvSpPr>
            <a:spLocks noGrp="1"/>
          </p:cNvSpPr>
          <p:nvPr>
            <p:ph idx="1" hasCustomPrompt="1"/>
          </p:nvPr>
        </p:nvSpPr>
        <p:spPr/>
        <p:txBody>
          <a:bodyPr/>
          <a:lstStyle/>
          <a:p>
            <a:pPr lvl="0"/>
            <a:r>
              <a:t>Statistical inference allows provide methods and tools for us to use the single sample we have observed to make valid statements (inferences) about the population it comes from</a:t>
            </a:r>
          </a:p>
          <a:p>
            <a:pPr lvl="0"/>
            <a:r>
              <a:t>For our inferences to be valid, the sample should be random and representative of the population we’re interested in</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76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80"/>
            <a:ext cx="7532376" cy="371011"/>
          </a:xfrm>
          <a:prstGeom prst="rect">
            <a:avLst/>
          </a:prstGeom>
        </p:spPr>
        <p:txBody>
          <a:bodyPr>
            <a:normAutofit fontScale="90000"/>
          </a:bodyPr>
          <a:lstStyle/>
          <a:p>
            <a:r>
              <a:t>Inference for simple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lstStyle/>
              <a:p>
                <a:pPr lvl="0"/>
                <a:r>
                  <a:t>Calculate a confidence interval for the slope,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endParaRPr/>
              </a:p>
              <a:p>
                <a:pPr lvl="0"/>
                <a:r>
                  <a:t>Conduct a hypothesis test for the interval,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endParaRP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043" t="-2241"/>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77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80"/>
            <a:ext cx="7532376" cy="371011"/>
          </a:xfrm>
          <a:prstGeom prst="rect">
            <a:avLst/>
          </a:prstGeom>
        </p:spPr>
        <p:txBody>
          <a:bodyPr>
            <a:normAutofit fontScale="90000"/>
          </a:bodyPr>
          <a:lstStyle/>
          <a:p>
            <a:r>
              <a:t>Confidence interval for the slope</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lstStyle/>
              <a:p>
                <a:pPr lvl="0"/>
                <a:r>
                  <a:rPr b="1"/>
                  <a:t>Confidence interval:</a:t>
                </a:r>
                <a:r>
                  <a:t> Provide a plausible range of values for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at a given confidence level.</a:t>
                </a:r>
              </a:p>
              <a:p>
                <a:pPr lvl="0"/>
                <a:r>
                  <a:t>Using only a single point estimate is like fishing in a murky lake with a spear, and using a confidence interval is like fishing with a net</a:t>
                </a:r>
              </a:p>
              <a:p>
                <a:pPr lvl="1"/>
                <a:r>
                  <a:t>We can throw a spear where we saw a fish but we will probably miss, if we toss a net in that area, we have a good chance of catching the fish</a:t>
                </a:r>
              </a:p>
              <a:p>
                <a:pPr lvl="1"/>
                <a:r>
                  <a:t>Similarly, if we report a point estimate, we probably will not hit the exact population parameter, but if we report a range of plausible values we have a good shot at capturing the parameter</a:t>
                </a: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043" t="-2241" r="-696"/>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78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80"/>
            <a:ext cx="7532376" cy="371011"/>
          </a:xfrm>
          <a:prstGeom prst="rect">
            <a:avLst/>
          </a:prstGeom>
        </p:spPr>
        <p:txBody>
          <a:bodyPr>
            <a:normAutofit fontScale="90000"/>
          </a:bodyPr>
          <a:lstStyle/>
          <a:p>
            <a:r>
              <a:t>Quantify the variability of the slope</a:t>
            </a:r>
          </a:p>
        </p:txBody>
      </p:sp>
      <p:sp>
        <p:nvSpPr>
          <p:cNvPr id="3" name="Content Placeholder 2"/>
          <p:cNvSpPr>
            <a:spLocks noGrp="1"/>
          </p:cNvSpPr>
          <p:nvPr>
            <p:ph idx="1" hasCustomPrompt="1"/>
          </p:nvPr>
        </p:nvSpPr>
        <p:spPr/>
        <p:txBody>
          <a:bodyPr/>
          <a:lstStyle/>
          <a:p>
            <a:pPr lvl="0"/>
            <a:r>
              <a:t>Two approaches:</a:t>
            </a:r>
          </a:p>
          <a:p>
            <a:pPr marL="685783" lvl="1" indent="-342892">
              <a:buAutoNum type="arabicPeriod"/>
            </a:pPr>
            <a:r>
              <a:t>Via simulation</a:t>
            </a:r>
          </a:p>
          <a:p>
            <a:pPr marL="685783" lvl="1" indent="-342892">
              <a:buAutoNum type="arabicPeriod"/>
            </a:pPr>
            <a:r>
              <a:t>Via mathematical models</a:t>
            </a:r>
          </a:p>
          <a:p>
            <a:pPr lvl="0"/>
            <a:r>
              <a:t>Bootstrapping to quantify the variability of the slope for the purpose of estimation:</a:t>
            </a:r>
          </a:p>
          <a:p>
            <a:pPr lvl="1"/>
            <a:r>
              <a:t>Bootstrap new samples from the original sample</a:t>
            </a:r>
          </a:p>
          <a:p>
            <a:pPr lvl="1"/>
            <a:r>
              <a:t>Fit models to each of the samples and estimate the slope</a:t>
            </a:r>
          </a:p>
          <a:p>
            <a:pPr lvl="1"/>
            <a:r>
              <a:t>Use features of the distribution of the bootstrapped slopes to construct a confidence interval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79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8</a:t>
            </a:fld>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BA14AC8-E6E7-D39E-880D-BFB1CFB5F0E8}"/>
                  </a:ext>
                </a:extLst>
              </p:cNvPr>
              <p:cNvSpPr txBox="1"/>
              <p:nvPr/>
            </p:nvSpPr>
            <p:spPr>
              <a:xfrm>
                <a:off x="4356212" y="1374120"/>
                <a:ext cx="4695914" cy="70788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𝑦</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0</m:t>
                          </m:r>
                        </m:sub>
                      </m:sSub>
                      <m:r>
                        <a:rPr lang="en-GB" sz="2800" b="0" i="1" smtClean="0">
                          <a:solidFill>
                            <a:schemeClr val="bg1">
                              <a:lumMod val="95000"/>
                            </a:schemeClr>
                          </a:solidFill>
                          <a:latin typeface="Cambria Math" panose="02040503050406030204" pitchFamily="18" charset="0"/>
                        </a:rPr>
                        <m:t>1+</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1</m:t>
                          </m:r>
                        </m:sub>
                      </m:sSub>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𝑥</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𝜀</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oMath>
                  </m:oMathPara>
                </a14:m>
                <a:endParaRPr lang="en-GB" dirty="0">
                  <a:solidFill>
                    <a:schemeClr val="bg1">
                      <a:lumMod val="95000"/>
                    </a:schemeClr>
                  </a:solidFill>
                </a:endParaRPr>
              </a:p>
              <a:p>
                <a:pPr algn="ctr"/>
                <a:r>
                  <a:rPr lang="en-GB" sz="1600" dirty="0">
                    <a:solidFill>
                      <a:schemeClr val="bg1">
                        <a:lumMod val="95000"/>
                      </a:schemeClr>
                    </a:solidFill>
                  </a:rPr>
                  <a:t>where</a:t>
                </a:r>
                <a:r>
                  <a:rPr lang="en-GB" dirty="0">
                    <a:solidFill>
                      <a:schemeClr val="bg1">
                        <a:lumMod val="95000"/>
                      </a:schemeClr>
                    </a:solidFill>
                  </a:rPr>
                  <a:t> </a:t>
                </a:r>
                <a14:m>
                  <m:oMath xmlns:m="http://schemas.openxmlformats.org/officeDocument/2006/math">
                    <m:sSub>
                      <m:sSubPr>
                        <m:ctrlPr>
                          <a:rPr lang="en-GB" sz="1600" i="1" smtClean="0">
                            <a:solidFill>
                              <a:schemeClr val="bg1">
                                <a:lumMod val="95000"/>
                              </a:schemeClr>
                            </a:solidFill>
                            <a:latin typeface="Cambria Math" panose="02040503050406030204" pitchFamily="18" charset="0"/>
                          </a:rPr>
                        </m:ctrlPr>
                      </m:sSubPr>
                      <m:e>
                        <m:r>
                          <a:rPr lang="en-GB" sz="1600" b="0" i="1" smtClean="0">
                            <a:solidFill>
                              <a:schemeClr val="bg1">
                                <a:lumMod val="95000"/>
                              </a:schemeClr>
                            </a:solidFill>
                            <a:latin typeface="Cambria Math" panose="02040503050406030204" pitchFamily="18" charset="0"/>
                          </a:rPr>
                          <m:t>𝜀</m:t>
                        </m:r>
                      </m:e>
                      <m:sub>
                        <m:r>
                          <a:rPr lang="en-GB" sz="1600" b="0" i="1" smtClean="0">
                            <a:solidFill>
                              <a:schemeClr val="accent3">
                                <a:lumMod val="75000"/>
                              </a:schemeClr>
                            </a:solidFill>
                            <a:latin typeface="Cambria Math" panose="02040503050406030204" pitchFamily="18" charset="0"/>
                          </a:rPr>
                          <m:t>𝑛</m:t>
                        </m:r>
                      </m:sub>
                    </m:sSub>
                    <m:r>
                      <a:rPr lang="en-GB" sz="1600" b="0" i="1" smtClean="0">
                        <a:solidFill>
                          <a:schemeClr val="bg1">
                            <a:lumMod val="95000"/>
                          </a:schemeClr>
                        </a:solidFill>
                        <a:latin typeface="Cambria Math" panose="02040503050406030204" pitchFamily="18" charset="0"/>
                      </a:rPr>
                      <m:t>~ </m:t>
                    </m:r>
                    <m:r>
                      <a:rPr lang="en-GB" sz="1600" b="0" i="1" smtClean="0">
                        <a:solidFill>
                          <a:schemeClr val="accent1"/>
                        </a:solidFill>
                        <a:latin typeface="Cambria Math" panose="02040503050406030204" pitchFamily="18" charset="0"/>
                      </a:rPr>
                      <m:t>𝒩</m:t>
                    </m:r>
                    <m:r>
                      <a:rPr lang="en-GB" sz="1600" b="0" i="1" smtClean="0">
                        <a:solidFill>
                          <a:schemeClr val="tx1"/>
                        </a:solidFill>
                        <a:latin typeface="Cambria Math" panose="02040503050406030204" pitchFamily="18" charset="0"/>
                      </a:rPr>
                      <m:t>(</m:t>
                    </m:r>
                    <m:r>
                      <a:rPr lang="en-GB" sz="1600" b="0" i="1" smtClean="0">
                        <a:solidFill>
                          <a:schemeClr val="accent1"/>
                        </a:solidFill>
                        <a:latin typeface="Cambria Math" panose="02040503050406030204" pitchFamily="18" charset="0"/>
                      </a:rPr>
                      <m:t>𝜇</m:t>
                    </m:r>
                    <m:r>
                      <a:rPr lang="en-GB" sz="1600" b="0" i="1" smtClean="0">
                        <a:solidFill>
                          <a:schemeClr val="tx1"/>
                        </a:solidFill>
                        <a:latin typeface="Cambria Math" panose="02040503050406030204" pitchFamily="18" charset="0"/>
                      </a:rPr>
                      <m:t>=0, </m:t>
                    </m:r>
                    <m:r>
                      <a:rPr lang="en-GB" sz="1600" b="0" i="1" smtClean="0">
                        <a:solidFill>
                          <a:schemeClr val="accent1"/>
                        </a:solidFill>
                        <a:latin typeface="Cambria Math" panose="02040503050406030204" pitchFamily="18" charset="0"/>
                      </a:rPr>
                      <m:t>𝜎</m:t>
                    </m:r>
                    <m:r>
                      <a:rPr lang="en-GB" sz="1600" b="0" i="1" smtClean="0">
                        <a:solidFill>
                          <a:schemeClr val="tx1"/>
                        </a:solidFill>
                        <a:latin typeface="Cambria Math" panose="02040503050406030204" pitchFamily="18" charset="0"/>
                      </a:rPr>
                      <m:t>)</m:t>
                    </m:r>
                  </m:oMath>
                </a14:m>
                <a:endParaRPr lang="en-GB" dirty="0">
                  <a:solidFill>
                    <a:schemeClr val="bg1">
                      <a:lumMod val="95000"/>
                    </a:schemeClr>
                  </a:solidFill>
                </a:endParaRPr>
              </a:p>
            </p:txBody>
          </p:sp>
        </mc:Choice>
        <mc:Fallback xmlns="">
          <p:sp>
            <p:nvSpPr>
              <p:cNvPr id="24" name="TextBox 23">
                <a:extLst>
                  <a:ext uri="{FF2B5EF4-FFF2-40B4-BE49-F238E27FC236}">
                    <a16:creationId xmlns:a16="http://schemas.microsoft.com/office/drawing/2014/main" id="{6BA14AC8-E6E7-D39E-880D-BFB1CFB5F0E8}"/>
                  </a:ext>
                </a:extLst>
              </p:cNvPr>
              <p:cNvSpPr txBox="1">
                <a:spLocks noRot="1" noChangeAspect="1" noMove="1" noResize="1" noEditPoints="1" noAdjustHandles="1" noChangeArrowheads="1" noChangeShapeType="1" noTextEdit="1"/>
              </p:cNvSpPr>
              <p:nvPr/>
            </p:nvSpPr>
            <p:spPr>
              <a:xfrm>
                <a:off x="4356212" y="1374120"/>
                <a:ext cx="4695914" cy="707886"/>
              </a:xfrm>
              <a:prstGeom prst="rect">
                <a:avLst/>
              </a:prstGeom>
              <a:blipFill>
                <a:blip r:embed="rId8"/>
                <a:stretch>
                  <a:fillRect b="-15385"/>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79146B60-4220-D2AA-8ED5-03D50E7F18EF}"/>
              </a:ext>
            </a:extLst>
          </p:cNvPr>
          <p:cNvSpPr txBox="1"/>
          <p:nvPr/>
        </p:nvSpPr>
        <p:spPr>
          <a:xfrm>
            <a:off x="7275151" y="2203416"/>
            <a:ext cx="597237" cy="338554"/>
          </a:xfrm>
          <a:prstGeom prst="rect">
            <a:avLst/>
          </a:prstGeom>
          <a:noFill/>
        </p:spPr>
        <p:txBody>
          <a:bodyPr wrap="square" rtlCol="0">
            <a:spAutoFit/>
          </a:bodyPr>
          <a:lstStyle/>
          <a:p>
            <a:r>
              <a:rPr lang="en-GB" sz="800" b="1" dirty="0">
                <a:solidFill>
                  <a:schemeClr val="accent1"/>
                </a:solidFill>
              </a:rPr>
              <a:t>Standard Deviation</a:t>
            </a:r>
          </a:p>
        </p:txBody>
      </p:sp>
      <p:sp>
        <p:nvSpPr>
          <p:cNvPr id="26" name="TextBox 25">
            <a:extLst>
              <a:ext uri="{FF2B5EF4-FFF2-40B4-BE49-F238E27FC236}">
                <a16:creationId xmlns:a16="http://schemas.microsoft.com/office/drawing/2014/main" id="{E05ADEB5-A12F-0E5B-1D68-F367EF56FA7F}"/>
              </a:ext>
            </a:extLst>
          </p:cNvPr>
          <p:cNvSpPr txBox="1"/>
          <p:nvPr/>
        </p:nvSpPr>
        <p:spPr>
          <a:xfrm>
            <a:off x="6774199" y="2203416"/>
            <a:ext cx="451579" cy="338554"/>
          </a:xfrm>
          <a:prstGeom prst="rect">
            <a:avLst/>
          </a:prstGeom>
          <a:noFill/>
        </p:spPr>
        <p:txBody>
          <a:bodyPr wrap="square" rtlCol="0">
            <a:spAutoFit/>
          </a:bodyPr>
          <a:lstStyle/>
          <a:p>
            <a:r>
              <a:rPr lang="en-GB" sz="800" b="1" dirty="0">
                <a:solidFill>
                  <a:schemeClr val="accent1"/>
                </a:solidFill>
              </a:rPr>
              <a:t>Mean</a:t>
            </a:r>
          </a:p>
          <a:p>
            <a:endParaRPr lang="en-GB" sz="800" b="1" dirty="0">
              <a:solidFill>
                <a:schemeClr val="accent1"/>
              </a:solidFill>
            </a:endParaRPr>
          </a:p>
        </p:txBody>
      </p:sp>
      <p:sp>
        <p:nvSpPr>
          <p:cNvPr id="27" name="TextBox 26">
            <a:extLst>
              <a:ext uri="{FF2B5EF4-FFF2-40B4-BE49-F238E27FC236}">
                <a16:creationId xmlns:a16="http://schemas.microsoft.com/office/drawing/2014/main" id="{5866F909-6866-FD75-3E6C-C9D51C823A8B}"/>
              </a:ext>
            </a:extLst>
          </p:cNvPr>
          <p:cNvSpPr txBox="1"/>
          <p:nvPr/>
        </p:nvSpPr>
        <p:spPr>
          <a:xfrm>
            <a:off x="7694001" y="1054239"/>
            <a:ext cx="744198" cy="215444"/>
          </a:xfrm>
          <a:prstGeom prst="rect">
            <a:avLst/>
          </a:prstGeom>
          <a:noFill/>
        </p:spPr>
        <p:txBody>
          <a:bodyPr wrap="square" rtlCol="0">
            <a:spAutoFit/>
          </a:bodyPr>
          <a:lstStyle/>
          <a:p>
            <a:r>
              <a:rPr lang="en-GB" sz="800" b="1" dirty="0">
                <a:solidFill>
                  <a:schemeClr val="bg1">
                    <a:lumMod val="95000"/>
                  </a:schemeClr>
                </a:solidFill>
              </a:rPr>
              <a:t>Error / Noise</a:t>
            </a:r>
          </a:p>
        </p:txBody>
      </p:sp>
      <p:sp>
        <p:nvSpPr>
          <p:cNvPr id="30" name="TextBox 29">
            <a:extLst>
              <a:ext uri="{FF2B5EF4-FFF2-40B4-BE49-F238E27FC236}">
                <a16:creationId xmlns:a16="http://schemas.microsoft.com/office/drawing/2014/main" id="{7F778B89-1897-1924-17CF-3FCC23E7A829}"/>
              </a:ext>
            </a:extLst>
          </p:cNvPr>
          <p:cNvSpPr txBox="1"/>
          <p:nvPr/>
        </p:nvSpPr>
        <p:spPr>
          <a:xfrm>
            <a:off x="6131182" y="1048863"/>
            <a:ext cx="707504" cy="215444"/>
          </a:xfrm>
          <a:prstGeom prst="rect">
            <a:avLst/>
          </a:prstGeom>
          <a:noFill/>
        </p:spPr>
        <p:txBody>
          <a:bodyPr wrap="square" rtlCol="0">
            <a:spAutoFit/>
          </a:bodyPr>
          <a:lstStyle/>
          <a:p>
            <a:r>
              <a:rPr lang="en-GB" sz="800" b="1" dirty="0">
                <a:solidFill>
                  <a:schemeClr val="bg1">
                    <a:lumMod val="95000"/>
                  </a:schemeClr>
                </a:solidFill>
              </a:rPr>
              <a:t>Coefficients</a:t>
            </a:r>
          </a:p>
        </p:txBody>
      </p:sp>
      <p:sp>
        <p:nvSpPr>
          <p:cNvPr id="31" name="Left Brace 30">
            <a:extLst>
              <a:ext uri="{FF2B5EF4-FFF2-40B4-BE49-F238E27FC236}">
                <a16:creationId xmlns:a16="http://schemas.microsoft.com/office/drawing/2014/main" id="{543549CC-6D01-BE3F-56D6-EF2B983ADFEC}"/>
              </a:ext>
            </a:extLst>
          </p:cNvPr>
          <p:cNvSpPr/>
          <p:nvPr/>
        </p:nvSpPr>
        <p:spPr>
          <a:xfrm rot="5400000">
            <a:off x="6404356" y="830225"/>
            <a:ext cx="171653" cy="963426"/>
          </a:xfrm>
          <a:prstGeom prst="leftBrace">
            <a:avLst>
              <a:gd name="adj1" fmla="val 0"/>
              <a:gd name="adj2" fmla="val 51481"/>
            </a:avLst>
          </a:prstGeom>
          <a:ln w="12700">
            <a:solidFill>
              <a:schemeClr val="bg1">
                <a:lumMod val="95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chemeClr val="bg1">
                  <a:lumMod val="95000"/>
                </a:schemeClr>
              </a:solidFill>
            </a:endParaRPr>
          </a:p>
        </p:txBody>
      </p:sp>
      <p:sp>
        <p:nvSpPr>
          <p:cNvPr id="32" name="TextBox 31">
            <a:extLst>
              <a:ext uri="{FF2B5EF4-FFF2-40B4-BE49-F238E27FC236}">
                <a16:creationId xmlns:a16="http://schemas.microsoft.com/office/drawing/2014/main" id="{87527180-377F-2DED-F396-80C5B1F447D8}"/>
              </a:ext>
            </a:extLst>
          </p:cNvPr>
          <p:cNvSpPr txBox="1"/>
          <p:nvPr/>
        </p:nvSpPr>
        <p:spPr>
          <a:xfrm>
            <a:off x="5290468" y="1175281"/>
            <a:ext cx="707504" cy="215444"/>
          </a:xfrm>
          <a:prstGeom prst="rect">
            <a:avLst/>
          </a:prstGeom>
          <a:noFill/>
        </p:spPr>
        <p:txBody>
          <a:bodyPr wrap="square" rtlCol="0">
            <a:spAutoFit/>
          </a:bodyPr>
          <a:lstStyle/>
          <a:p>
            <a:r>
              <a:rPr lang="en-GB" sz="800" b="1" dirty="0">
                <a:solidFill>
                  <a:schemeClr val="bg1">
                    <a:lumMod val="95000"/>
                  </a:schemeClr>
                </a:solidFill>
              </a:rPr>
              <a:t>Intercept</a:t>
            </a:r>
          </a:p>
        </p:txBody>
      </p:sp>
      <p:sp>
        <p:nvSpPr>
          <p:cNvPr id="33" name="TextBox 32">
            <a:extLst>
              <a:ext uri="{FF2B5EF4-FFF2-40B4-BE49-F238E27FC236}">
                <a16:creationId xmlns:a16="http://schemas.microsoft.com/office/drawing/2014/main" id="{DE7EB1AA-B006-3247-9044-9D1E6F6E5540}"/>
              </a:ext>
            </a:extLst>
          </p:cNvPr>
          <p:cNvSpPr txBox="1"/>
          <p:nvPr/>
        </p:nvSpPr>
        <p:spPr>
          <a:xfrm>
            <a:off x="7114116" y="1175281"/>
            <a:ext cx="707504" cy="215444"/>
          </a:xfrm>
          <a:prstGeom prst="rect">
            <a:avLst/>
          </a:prstGeom>
          <a:noFill/>
        </p:spPr>
        <p:txBody>
          <a:bodyPr wrap="square" rtlCol="0">
            <a:spAutoFit/>
          </a:bodyPr>
          <a:lstStyle/>
          <a:p>
            <a:r>
              <a:rPr lang="en-GB" sz="800" b="1" dirty="0">
                <a:solidFill>
                  <a:schemeClr val="bg1">
                    <a:lumMod val="95000"/>
                  </a:schemeClr>
                </a:solidFill>
              </a:rPr>
              <a:t>Slope</a:t>
            </a:r>
          </a:p>
        </p:txBody>
      </p:sp>
      <p:cxnSp>
        <p:nvCxnSpPr>
          <p:cNvPr id="34" name="Straight Arrow Connector 33">
            <a:extLst>
              <a:ext uri="{FF2B5EF4-FFF2-40B4-BE49-F238E27FC236}">
                <a16:creationId xmlns:a16="http://schemas.microsoft.com/office/drawing/2014/main" id="{19AE80D0-731F-6343-0564-B21546590399}"/>
              </a:ext>
            </a:extLst>
          </p:cNvPr>
          <p:cNvCxnSpPr>
            <a:cxnSpLocks/>
          </p:cNvCxnSpPr>
          <p:nvPr/>
        </p:nvCxnSpPr>
        <p:spPr>
          <a:xfrm>
            <a:off x="5769057" y="1324173"/>
            <a:ext cx="122124" cy="14492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9BA8BC-172E-29B5-2ACD-CF146203B557}"/>
              </a:ext>
            </a:extLst>
          </p:cNvPr>
          <p:cNvCxnSpPr>
            <a:cxnSpLocks/>
          </p:cNvCxnSpPr>
          <p:nvPr/>
        </p:nvCxnSpPr>
        <p:spPr>
          <a:xfrm flipH="1">
            <a:off x="7047860" y="1314297"/>
            <a:ext cx="132511" cy="139734"/>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1517F18-A1AE-FB12-3203-959E5B192DFF}"/>
              </a:ext>
            </a:extLst>
          </p:cNvPr>
          <p:cNvSpPr txBox="1"/>
          <p:nvPr/>
        </p:nvSpPr>
        <p:spPr>
          <a:xfrm>
            <a:off x="5857934" y="2198257"/>
            <a:ext cx="998646" cy="338554"/>
          </a:xfrm>
          <a:prstGeom prst="rect">
            <a:avLst/>
          </a:prstGeom>
          <a:noFill/>
        </p:spPr>
        <p:txBody>
          <a:bodyPr wrap="square" rtlCol="0">
            <a:spAutoFit/>
          </a:bodyPr>
          <a:lstStyle/>
          <a:p>
            <a:pPr algn="ctr"/>
            <a:r>
              <a:rPr lang="en-GB" sz="800" b="1" dirty="0">
                <a:solidFill>
                  <a:schemeClr val="accent1"/>
                </a:solidFill>
              </a:rPr>
              <a:t>Normal / Gaussian</a:t>
            </a:r>
          </a:p>
          <a:p>
            <a:pPr algn="ctr"/>
            <a:r>
              <a:rPr lang="en-GB" sz="800" b="1" dirty="0">
                <a:solidFill>
                  <a:schemeClr val="accent1"/>
                </a:solidFill>
              </a:rPr>
              <a:t>distribution</a:t>
            </a:r>
          </a:p>
        </p:txBody>
      </p:sp>
      <p:cxnSp>
        <p:nvCxnSpPr>
          <p:cNvPr id="37" name="Straight Arrow Connector 36">
            <a:extLst>
              <a:ext uri="{FF2B5EF4-FFF2-40B4-BE49-F238E27FC236}">
                <a16:creationId xmlns:a16="http://schemas.microsoft.com/office/drawing/2014/main" id="{79136A4A-191C-8664-5244-7206EAED13F7}"/>
              </a:ext>
            </a:extLst>
          </p:cNvPr>
          <p:cNvCxnSpPr>
            <a:cxnSpLocks/>
            <a:stCxn id="27" idx="2"/>
          </p:cNvCxnSpPr>
          <p:nvPr/>
        </p:nvCxnSpPr>
        <p:spPr>
          <a:xfrm>
            <a:off x="8066100" y="1269683"/>
            <a:ext cx="0" cy="19941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99E0902-0BE7-7F6C-9407-E69144075FF7}"/>
              </a:ext>
            </a:extLst>
          </p:cNvPr>
          <p:cNvCxnSpPr>
            <a:cxnSpLocks/>
          </p:cNvCxnSpPr>
          <p:nvPr/>
        </p:nvCxnSpPr>
        <p:spPr>
          <a:xfrm flipV="1">
            <a:off x="6985247" y="2063902"/>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CCFAE5F-3253-E998-CF2E-995FCA10A10E}"/>
              </a:ext>
            </a:extLst>
          </p:cNvPr>
          <p:cNvCxnSpPr>
            <a:cxnSpLocks/>
          </p:cNvCxnSpPr>
          <p:nvPr/>
        </p:nvCxnSpPr>
        <p:spPr>
          <a:xfrm flipV="1">
            <a:off x="7556000" y="2053670"/>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677FC2-597D-B62E-7EDB-9548192E81BB}"/>
              </a:ext>
            </a:extLst>
          </p:cNvPr>
          <p:cNvCxnSpPr>
            <a:cxnSpLocks/>
          </p:cNvCxnSpPr>
          <p:nvPr/>
        </p:nvCxnSpPr>
        <p:spPr>
          <a:xfrm flipV="1">
            <a:off x="6349580" y="2059858"/>
            <a:ext cx="288000" cy="180000"/>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770515D1-E2A9-B8A6-D2C9-412A9153F256}"/>
              </a:ext>
            </a:extLst>
          </p:cNvPr>
          <p:cNvGrpSpPr/>
          <p:nvPr/>
        </p:nvGrpSpPr>
        <p:grpSpPr>
          <a:xfrm>
            <a:off x="4277543" y="247593"/>
            <a:ext cx="4633722" cy="553523"/>
            <a:chOff x="547986" y="242357"/>
            <a:chExt cx="4633722" cy="543281"/>
          </a:xfrm>
        </p:grpSpPr>
        <p:sp>
          <p:nvSpPr>
            <p:cNvPr id="14" name="Rectangle 13">
              <a:extLst>
                <a:ext uri="{FF2B5EF4-FFF2-40B4-BE49-F238E27FC236}">
                  <a16:creationId xmlns:a16="http://schemas.microsoft.com/office/drawing/2014/main" id="{47957486-D310-203B-9064-E19061218585}"/>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15" name="TextBox 14">
              <a:extLst>
                <a:ext uri="{FF2B5EF4-FFF2-40B4-BE49-F238E27FC236}">
                  <a16:creationId xmlns:a16="http://schemas.microsoft.com/office/drawing/2014/main" id="{E5609C75-E164-01DC-B4E1-2561A4CC72B6}"/>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pic>
        <p:nvPicPr>
          <p:cNvPr id="16" name="Picture 15">
            <a:extLst>
              <a:ext uri="{FF2B5EF4-FFF2-40B4-BE49-F238E27FC236}">
                <a16:creationId xmlns:a16="http://schemas.microsoft.com/office/drawing/2014/main" id="{77D691F5-6339-1041-A3F0-549E26379FBE}"/>
              </a:ext>
            </a:extLst>
          </p:cNvPr>
          <p:cNvPicPr>
            <a:picLocks noChangeAspect="1"/>
          </p:cNvPicPr>
          <p:nvPr/>
        </p:nvPicPr>
        <p:blipFill>
          <a:blip r:embed="rId9"/>
          <a:srcRect/>
          <a:stretch/>
        </p:blipFill>
        <p:spPr>
          <a:xfrm>
            <a:off x="5131026" y="2653062"/>
            <a:ext cx="3708441" cy="2199923"/>
          </a:xfrm>
          <a:prstGeom prst="rect">
            <a:avLst/>
          </a:prstGeom>
        </p:spPr>
      </p:pic>
    </p:spTree>
    <p:extLst>
      <p:ext uri="{BB962C8B-B14F-4D97-AF65-F5344CB8AC3E}">
        <p14:creationId xmlns:p14="http://schemas.microsoft.com/office/powerpoint/2010/main" val="245209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80"/>
            <a:ext cx="7532376" cy="371011"/>
          </a:xfrm>
          <a:prstGeom prst="rect">
            <a:avLst/>
          </a:prstGeom>
        </p:spPr>
        <p:txBody>
          <a:bodyPr>
            <a:normAutofit fontScale="90000"/>
          </a:bodyPr>
          <a:lstStyle/>
          <a:p>
            <a:r>
              <a:t>Hypothesis test for the slope</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lstStyle/>
              <a:p>
                <a:pPr lvl="0"/>
                <a:r>
                  <a:t>“Do the data provide sufficient evidence that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(the true slope for the population) is different from 0?”</a:t>
                </a:r>
              </a:p>
              <a:p>
                <a:pPr lvl="0"/>
                <a:r>
                  <a:rPr b="1"/>
                  <a:t>Null hypothesis</a:t>
                </a:r>
                <a:r>
                  <a:t> -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=0</m:t>
                    </m:r>
                  </m:oMath>
                </a14:m>
                <a:r>
                  <a:t>, there is no linear relationship between </a:t>
                </a:r>
                <a:r>
                  <a:rPr>
                    <a:latin typeface="Courier"/>
                  </a:rPr>
                  <a:t>inequality</a:t>
                </a:r>
                <a:r>
                  <a:t> and </a:t>
                </a:r>
                <a:r>
                  <a:rPr>
                    <a:latin typeface="Courier"/>
                  </a:rPr>
                  <a:t>trust</a:t>
                </a:r>
              </a:p>
              <a:p>
                <a:pPr lvl="0"/>
                <a:r>
                  <a:rPr b="1"/>
                  <a:t>Alternative hypothesis</a:t>
                </a:r>
                <a:r>
                  <a:t> -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𝐴</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≠0</m:t>
                    </m:r>
                  </m:oMath>
                </a14:m>
                <a:r>
                  <a:t>, there is a linear relationship between </a:t>
                </a:r>
                <a:r>
                  <a:rPr>
                    <a:latin typeface="Courier"/>
                  </a:rPr>
                  <a:t>inequality</a:t>
                </a:r>
                <a:r>
                  <a:t> and </a:t>
                </a:r>
                <a:r>
                  <a:rPr>
                    <a:latin typeface="Courier"/>
                  </a:rPr>
                  <a:t>trust</a:t>
                </a: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043" t="-2241"/>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80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80"/>
            <a:ext cx="7532376" cy="371011"/>
          </a:xfrm>
          <a:prstGeom prst="rect">
            <a:avLst/>
          </a:prstGeom>
        </p:spPr>
        <p:txBody>
          <a:bodyPr>
            <a:normAutofit fontScale="90000"/>
          </a:bodyPr>
          <a:lstStyle/>
          <a:p>
            <a:r>
              <a:t>Hypothesis testing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lstStyle/>
              <a:p>
                <a:pPr lvl="0"/>
                <a:r>
                  <a:t>Start with a null hypothesis,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a14:m>
                <a:r>
                  <a:t> that represents the status quo</a:t>
                </a:r>
              </a:p>
              <a:p>
                <a:pPr lvl="0"/>
                <a:r>
                  <a:t>Set an alternative hypothesis,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𝐴</m:t>
                        </m:r>
                      </m:sub>
                    </m:sSub>
                  </m:oMath>
                </a14:m>
                <a:r>
                  <a:t> that represents the research question, i.e. what we’re testing for</a:t>
                </a:r>
              </a:p>
              <a:p>
                <a:pPr lvl="0"/>
                <a:r>
                  <a:t>Conduct a hypothesis test under the assumption that the null hypothesis is true and calculate a </a:t>
                </a:r>
                <a:r>
                  <a:rPr b="1"/>
                  <a:t>p-value</a:t>
                </a:r>
                <a:r>
                  <a:t> (probability of observed or more extreme outcome given that the null hypothesis is true)</a:t>
                </a:r>
              </a:p>
              <a:p>
                <a:pPr lvl="1"/>
                <a:r>
                  <a:t>if the test results suggest that the data do not provide convincing evidence for the alternative hypothesis, stick with the null hypothesis</a:t>
                </a:r>
              </a:p>
              <a:p>
                <a:pPr lvl="1"/>
                <a:r>
                  <a:t>if they do, then reject the null hypothesis in favour of the alternative</a:t>
                </a: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043" t="-2241" r="-1333"/>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81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F9F34F-1A90-4DA3-B285-4EE21E5DF0AB}"/>
              </a:ext>
            </a:extLst>
          </p:cNvPr>
          <p:cNvPicPr>
            <a:picLocks noChangeAspect="1"/>
          </p:cNvPicPr>
          <p:nvPr/>
        </p:nvPicPr>
        <p:blipFill>
          <a:blip r:embed="rId2"/>
          <a:stretch>
            <a:fillRect/>
          </a:stretch>
        </p:blipFill>
        <p:spPr>
          <a:xfrm>
            <a:off x="937284" y="473243"/>
            <a:ext cx="6886726" cy="4078486"/>
          </a:xfrm>
          <a:prstGeom prst="rect">
            <a:avLst/>
          </a:prstGeom>
        </p:spPr>
      </p:pic>
    </p:spTree>
    <p:extLst>
      <p:ext uri="{BB962C8B-B14F-4D97-AF65-F5344CB8AC3E}">
        <p14:creationId xmlns:p14="http://schemas.microsoft.com/office/powerpoint/2010/main" val="813728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E31FDA-E474-477F-89E4-2BE343EEA2AD}"/>
              </a:ext>
            </a:extLst>
          </p:cNvPr>
          <p:cNvSpPr>
            <a:spLocks noGrp="1"/>
          </p:cNvSpPr>
          <p:nvPr>
            <p:ph type="sldNum" idx="12"/>
          </p:nvPr>
        </p:nvSpPr>
        <p:spPr/>
        <p:txBody>
          <a:bodyPr/>
          <a:lstStyle/>
          <a:p>
            <a:pPr algn="ctr"/>
            <a:fld id="{00000000-1234-1234-1234-123412341234}" type="slidenum">
              <a:rPr lang="en" smtClean="0">
                <a:solidFill>
                  <a:schemeClr val="tx2">
                    <a:lumMod val="75000"/>
                  </a:schemeClr>
                </a:solidFill>
              </a:rPr>
              <a:pPr algn="ctr"/>
              <a:t>83</a:t>
            </a:fld>
            <a:endParaRPr lang="en">
              <a:solidFill>
                <a:schemeClr val="tx2">
                  <a:lumMod val="75000"/>
                </a:schemeClr>
              </a:solidFill>
            </a:endParaRPr>
          </a:p>
        </p:txBody>
      </p:sp>
      <p:sp>
        <p:nvSpPr>
          <p:cNvPr id="7" name="Title 5">
            <a:extLst>
              <a:ext uri="{FF2B5EF4-FFF2-40B4-BE49-F238E27FC236}">
                <a16:creationId xmlns:a16="http://schemas.microsoft.com/office/drawing/2014/main" id="{898441BA-3F2F-4EB0-BF85-2BEE6D4EDBD8}"/>
              </a:ext>
            </a:extLst>
          </p:cNvPr>
          <p:cNvSpPr>
            <a:spLocks noGrp="1"/>
          </p:cNvSpPr>
          <p:nvPr>
            <p:ph type="title" idx="4294967295"/>
          </p:nvPr>
        </p:nvSpPr>
        <p:spPr>
          <a:xfrm>
            <a:off x="728905" y="324712"/>
            <a:ext cx="4265612" cy="857250"/>
          </a:xfrm>
        </p:spPr>
        <p:txBody>
          <a:bodyPr/>
          <a:lstStyle/>
          <a:p>
            <a:r>
              <a:rPr lang="en-GB" dirty="0">
                <a:solidFill>
                  <a:schemeClr val="tx2">
                    <a:lumMod val="75000"/>
                  </a:schemeClr>
                </a:solidFill>
              </a:rPr>
              <a:t>What is a ‘best’ line?</a:t>
            </a:r>
          </a:p>
        </p:txBody>
      </p:sp>
      <p:pic>
        <p:nvPicPr>
          <p:cNvPr id="5" name="Picture 4">
            <a:extLst>
              <a:ext uri="{FF2B5EF4-FFF2-40B4-BE49-F238E27FC236}">
                <a16:creationId xmlns:a16="http://schemas.microsoft.com/office/drawing/2014/main" id="{63E68F5D-993E-4553-80D2-F5656CF17BB1}"/>
              </a:ext>
            </a:extLst>
          </p:cNvPr>
          <p:cNvPicPr>
            <a:picLocks noChangeAspect="1"/>
          </p:cNvPicPr>
          <p:nvPr/>
        </p:nvPicPr>
        <p:blipFill>
          <a:blip r:embed="rId2"/>
          <a:stretch>
            <a:fillRect/>
          </a:stretch>
        </p:blipFill>
        <p:spPr>
          <a:xfrm>
            <a:off x="475445" y="1043217"/>
            <a:ext cx="4729767" cy="3111689"/>
          </a:xfrm>
          <a:prstGeom prst="rect">
            <a:avLst/>
          </a:prstGeom>
        </p:spPr>
      </p:pic>
      <p:sp>
        <p:nvSpPr>
          <p:cNvPr id="6" name="TextBox 5">
            <a:extLst>
              <a:ext uri="{FF2B5EF4-FFF2-40B4-BE49-F238E27FC236}">
                <a16:creationId xmlns:a16="http://schemas.microsoft.com/office/drawing/2014/main" id="{389631AD-853D-482E-8CC1-BB559ACD1740}"/>
              </a:ext>
            </a:extLst>
          </p:cNvPr>
          <p:cNvSpPr txBox="1"/>
          <p:nvPr/>
        </p:nvSpPr>
        <p:spPr>
          <a:xfrm>
            <a:off x="526992" y="4212679"/>
            <a:ext cx="4041456" cy="461665"/>
          </a:xfrm>
          <a:prstGeom prst="rect">
            <a:avLst/>
          </a:prstGeom>
          <a:noFill/>
        </p:spPr>
        <p:txBody>
          <a:bodyPr wrap="square" rtlCol="0">
            <a:spAutoFit/>
          </a:bodyPr>
          <a:lstStyle/>
          <a:p>
            <a:r>
              <a:rPr lang="en-GB" sz="800" dirty="0">
                <a:solidFill>
                  <a:schemeClr val="tx2">
                    <a:lumMod val="75000"/>
                  </a:schemeClr>
                </a:solidFill>
              </a:rPr>
              <a:t>Source: F. J. Anscombe (1973). Graphs in Statistical Analysis. </a:t>
            </a:r>
            <a:r>
              <a:rPr lang="en-GB" sz="800" i="1" dirty="0">
                <a:solidFill>
                  <a:schemeClr val="tx2">
                    <a:lumMod val="75000"/>
                  </a:schemeClr>
                </a:solidFill>
              </a:rPr>
              <a:t>The American Statistician</a:t>
            </a:r>
            <a:r>
              <a:rPr lang="en-GB" sz="800" dirty="0">
                <a:solidFill>
                  <a:schemeClr val="tx2">
                    <a:lumMod val="75000"/>
                  </a:schemeClr>
                </a:solidFill>
              </a:rPr>
              <a:t>, 27(1):17-21. If you have access to JSTOR you can get the article at the following link: </a:t>
            </a:r>
            <a:r>
              <a:rPr lang="en-GB" sz="800" dirty="0">
                <a:solidFill>
                  <a:schemeClr val="tx2">
                    <a:lumMod val="75000"/>
                  </a:schemeClr>
                </a:solidFill>
                <a:hlinkClick r:id="rId3">
                  <a:extLst>
                    <a:ext uri="{A12FA001-AC4F-418D-AE19-62706E023703}">
                      <ahyp:hlinkClr xmlns:ahyp="http://schemas.microsoft.com/office/drawing/2018/hyperlinkcolor" val="tx"/>
                    </a:ext>
                  </a:extLst>
                </a:hlinkClick>
              </a:rPr>
              <a:t>http://www.jstor.org/stable/2682899</a:t>
            </a:r>
            <a:r>
              <a:rPr lang="en-GB" sz="800" dirty="0">
                <a:solidFill>
                  <a:schemeClr val="tx2">
                    <a:lumMod val="75000"/>
                  </a:schemeClr>
                </a:solidFill>
              </a:rPr>
              <a:t> </a:t>
            </a:r>
          </a:p>
        </p:txBody>
      </p:sp>
      <p:sp>
        <p:nvSpPr>
          <p:cNvPr id="9" name="TextBox 8">
            <a:extLst>
              <a:ext uri="{FF2B5EF4-FFF2-40B4-BE49-F238E27FC236}">
                <a16:creationId xmlns:a16="http://schemas.microsoft.com/office/drawing/2014/main" id="{275B775F-EBFA-4604-A384-C3EC4252B96A}"/>
              </a:ext>
            </a:extLst>
          </p:cNvPr>
          <p:cNvSpPr txBox="1"/>
          <p:nvPr/>
        </p:nvSpPr>
        <p:spPr>
          <a:xfrm>
            <a:off x="5422232" y="2140864"/>
            <a:ext cx="3414765" cy="861774"/>
          </a:xfrm>
          <a:prstGeom prst="rect">
            <a:avLst/>
          </a:prstGeom>
          <a:noFill/>
        </p:spPr>
        <p:txBody>
          <a:bodyPr wrap="square">
            <a:spAutoFit/>
          </a:bodyPr>
          <a:lstStyle/>
          <a:p>
            <a:pPr algn="l">
              <a:buClr>
                <a:schemeClr val="bg1"/>
              </a:buClr>
            </a:pPr>
            <a:r>
              <a:rPr lang="en-GB" dirty="0">
                <a:solidFill>
                  <a:schemeClr val="tx2">
                    <a:lumMod val="75000"/>
                  </a:schemeClr>
                </a:solidFill>
                <a:latin typeface="ArialMT"/>
              </a:rPr>
              <a:t>T</a:t>
            </a:r>
            <a:r>
              <a:rPr lang="en-GB" sz="1400" dirty="0">
                <a:solidFill>
                  <a:schemeClr val="tx2">
                    <a:lumMod val="75000"/>
                  </a:schemeClr>
                </a:solidFill>
                <a:latin typeface="ArialMT"/>
              </a:rPr>
              <a:t>he same regression line could represent very different relationships</a:t>
            </a:r>
          </a:p>
          <a:p>
            <a:pPr marL="285743" indent="-285743">
              <a:buClr>
                <a:schemeClr val="bg1"/>
              </a:buClr>
              <a:buFont typeface="Arial" panose="020B0604020202020204" pitchFamily="34" charset="0"/>
              <a:buChar char="•"/>
            </a:pPr>
            <a:endParaRPr lang="en-GB" dirty="0">
              <a:solidFill>
                <a:schemeClr val="tx2">
                  <a:lumMod val="75000"/>
                </a:schemeClr>
              </a:solidFill>
            </a:endParaRPr>
          </a:p>
        </p:txBody>
      </p:sp>
    </p:spTree>
    <p:extLst>
      <p:ext uri="{BB962C8B-B14F-4D97-AF65-F5344CB8AC3E}">
        <p14:creationId xmlns:p14="http://schemas.microsoft.com/office/powerpoint/2010/main" val="4044137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DE9004-46D7-4459-92C5-C04BA0CB41C7}"/>
              </a:ext>
            </a:extLst>
          </p:cNvPr>
          <p:cNvPicPr>
            <a:picLocks noChangeAspect="1"/>
          </p:cNvPicPr>
          <p:nvPr/>
        </p:nvPicPr>
        <p:blipFill>
          <a:blip r:embed="rId2"/>
          <a:stretch>
            <a:fillRect/>
          </a:stretch>
        </p:blipFill>
        <p:spPr>
          <a:xfrm>
            <a:off x="898359" y="531698"/>
            <a:ext cx="6858619" cy="4126374"/>
          </a:xfrm>
          <a:prstGeom prst="rect">
            <a:avLst/>
          </a:prstGeom>
        </p:spPr>
      </p:pic>
    </p:spTree>
    <p:extLst>
      <p:ext uri="{BB962C8B-B14F-4D97-AF65-F5344CB8AC3E}">
        <p14:creationId xmlns:p14="http://schemas.microsoft.com/office/powerpoint/2010/main" val="25506702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B22B1-E9CC-41F6-ADF8-58947530F1AD}"/>
              </a:ext>
            </a:extLst>
          </p:cNvPr>
          <p:cNvPicPr>
            <a:picLocks noChangeAspect="1"/>
          </p:cNvPicPr>
          <p:nvPr/>
        </p:nvPicPr>
        <p:blipFill>
          <a:blip r:embed="rId2"/>
          <a:stretch>
            <a:fillRect/>
          </a:stretch>
        </p:blipFill>
        <p:spPr>
          <a:xfrm>
            <a:off x="1349559" y="280043"/>
            <a:ext cx="6444882" cy="4314294"/>
          </a:xfrm>
          <a:prstGeom prst="rect">
            <a:avLst/>
          </a:prstGeom>
        </p:spPr>
      </p:pic>
    </p:spTree>
    <p:extLst>
      <p:ext uri="{BB962C8B-B14F-4D97-AF65-F5344CB8AC3E}">
        <p14:creationId xmlns:p14="http://schemas.microsoft.com/office/powerpoint/2010/main" val="23973690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1A31D3-72D3-4C2F-9E46-F962CBDEF629}"/>
              </a:ext>
            </a:extLst>
          </p:cNvPr>
          <p:cNvPicPr>
            <a:picLocks noChangeAspect="1"/>
          </p:cNvPicPr>
          <p:nvPr/>
        </p:nvPicPr>
        <p:blipFill>
          <a:blip r:embed="rId2"/>
          <a:stretch>
            <a:fillRect/>
          </a:stretch>
        </p:blipFill>
        <p:spPr>
          <a:xfrm>
            <a:off x="1207814" y="261442"/>
            <a:ext cx="6728375" cy="4432232"/>
          </a:xfrm>
          <a:prstGeom prst="rect">
            <a:avLst/>
          </a:prstGeom>
        </p:spPr>
      </p:pic>
    </p:spTree>
    <p:extLst>
      <p:ext uri="{BB962C8B-B14F-4D97-AF65-F5344CB8AC3E}">
        <p14:creationId xmlns:p14="http://schemas.microsoft.com/office/powerpoint/2010/main" val="7822634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6E0A5-A667-4777-AD4E-CB013CD2D656}"/>
              </a:ext>
            </a:extLst>
          </p:cNvPr>
          <p:cNvPicPr>
            <a:picLocks noChangeAspect="1"/>
          </p:cNvPicPr>
          <p:nvPr/>
        </p:nvPicPr>
        <p:blipFill>
          <a:blip r:embed="rId2"/>
          <a:stretch>
            <a:fillRect/>
          </a:stretch>
        </p:blipFill>
        <p:spPr>
          <a:xfrm>
            <a:off x="1039884" y="500720"/>
            <a:ext cx="7064232" cy="3923877"/>
          </a:xfrm>
          <a:prstGeom prst="rect">
            <a:avLst/>
          </a:prstGeom>
        </p:spPr>
      </p:pic>
    </p:spTree>
    <p:extLst>
      <p:ext uri="{BB962C8B-B14F-4D97-AF65-F5344CB8AC3E}">
        <p14:creationId xmlns:p14="http://schemas.microsoft.com/office/powerpoint/2010/main" val="33788673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AC57F-84B8-4EBA-BF2E-8B6FA5DB2493}"/>
              </a:ext>
            </a:extLst>
          </p:cNvPr>
          <p:cNvPicPr>
            <a:picLocks noChangeAspect="1"/>
          </p:cNvPicPr>
          <p:nvPr/>
        </p:nvPicPr>
        <p:blipFill>
          <a:blip r:embed="rId2"/>
          <a:stretch>
            <a:fillRect/>
          </a:stretch>
        </p:blipFill>
        <p:spPr>
          <a:xfrm>
            <a:off x="956933" y="569495"/>
            <a:ext cx="6890937" cy="3933183"/>
          </a:xfrm>
          <a:prstGeom prst="rect">
            <a:avLst/>
          </a:prstGeom>
        </p:spPr>
      </p:pic>
    </p:spTree>
    <p:extLst>
      <p:ext uri="{BB962C8B-B14F-4D97-AF65-F5344CB8AC3E}">
        <p14:creationId xmlns:p14="http://schemas.microsoft.com/office/powerpoint/2010/main" val="15327652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EB49A-5429-48A8-95C1-B24396D0E3A2}"/>
              </a:ext>
            </a:extLst>
          </p:cNvPr>
          <p:cNvPicPr>
            <a:picLocks noChangeAspect="1"/>
          </p:cNvPicPr>
          <p:nvPr/>
        </p:nvPicPr>
        <p:blipFill>
          <a:blip r:embed="rId2"/>
          <a:stretch>
            <a:fillRect/>
          </a:stretch>
        </p:blipFill>
        <p:spPr>
          <a:xfrm>
            <a:off x="2258099" y="352340"/>
            <a:ext cx="4627804" cy="4211483"/>
          </a:xfrm>
          <a:prstGeom prst="rect">
            <a:avLst/>
          </a:prstGeom>
        </p:spPr>
      </p:pic>
      <p:sp>
        <p:nvSpPr>
          <p:cNvPr id="2" name="Rectangle 1">
            <a:extLst>
              <a:ext uri="{FF2B5EF4-FFF2-40B4-BE49-F238E27FC236}">
                <a16:creationId xmlns:a16="http://schemas.microsoft.com/office/drawing/2014/main" id="{4F50B46B-8322-447F-0DCD-D1879CC7CF44}"/>
              </a:ext>
            </a:extLst>
          </p:cNvPr>
          <p:cNvSpPr/>
          <p:nvPr/>
        </p:nvSpPr>
        <p:spPr>
          <a:xfrm>
            <a:off x="2617909" y="2795955"/>
            <a:ext cx="3804872" cy="138479"/>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Rectangle 3">
            <a:extLst>
              <a:ext uri="{FF2B5EF4-FFF2-40B4-BE49-F238E27FC236}">
                <a16:creationId xmlns:a16="http://schemas.microsoft.com/office/drawing/2014/main" id="{1D5E31A3-8F4C-F7D2-C1E1-D42EBB3385E4}"/>
              </a:ext>
            </a:extLst>
          </p:cNvPr>
          <p:cNvSpPr/>
          <p:nvPr/>
        </p:nvSpPr>
        <p:spPr>
          <a:xfrm>
            <a:off x="2617909" y="1809018"/>
            <a:ext cx="3804872" cy="433022"/>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73397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937F3AD-5032-F91A-6394-E55D54D70394}"/>
              </a:ext>
            </a:extLst>
          </p:cNvPr>
          <p:cNvSpPr>
            <a:spLocks noGrp="1"/>
          </p:cNvSpPr>
          <p:nvPr>
            <p:ph type="sldNum" sz="quarter" idx="12"/>
          </p:nvPr>
        </p:nvSpPr>
        <p:spPr/>
        <p:txBody>
          <a:bodyPr/>
          <a:lstStyle/>
          <a:p>
            <a:r>
              <a:rPr lang="en-US"/>
              <a:t>Slide </a:t>
            </a:r>
            <a:fld id="{C5EF2332-01BF-834F-8236-50238282D533}" type="slidenum">
              <a:rPr lang="en-US" smtClean="0"/>
              <a:pPr/>
              <a:t>9</a:t>
            </a:fld>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BA14AC8-E6E7-D39E-880D-BFB1CFB5F0E8}"/>
                  </a:ext>
                </a:extLst>
              </p:cNvPr>
              <p:cNvSpPr txBox="1"/>
              <p:nvPr/>
            </p:nvSpPr>
            <p:spPr>
              <a:xfrm>
                <a:off x="4356212" y="1374120"/>
                <a:ext cx="4695914" cy="70788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𝑦</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0</m:t>
                          </m:r>
                        </m:sub>
                      </m:sSub>
                      <m:r>
                        <a:rPr lang="en-GB" sz="2800" b="0" i="1" smtClean="0">
                          <a:solidFill>
                            <a:schemeClr val="bg1">
                              <a:lumMod val="95000"/>
                            </a:schemeClr>
                          </a:solidFill>
                          <a:latin typeface="Cambria Math" panose="02040503050406030204" pitchFamily="18" charset="0"/>
                        </a:rPr>
                        <m:t>1+</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𝛽</m:t>
                          </m:r>
                        </m:e>
                        <m:sub>
                          <m:r>
                            <a:rPr lang="en-GB" sz="2800" b="0" i="1" smtClean="0">
                              <a:solidFill>
                                <a:schemeClr val="bg1">
                                  <a:lumMod val="95000"/>
                                </a:schemeClr>
                              </a:solidFill>
                              <a:latin typeface="Cambria Math" panose="02040503050406030204" pitchFamily="18" charset="0"/>
                            </a:rPr>
                            <m:t>1</m:t>
                          </m:r>
                        </m:sub>
                      </m:sSub>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𝑥</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sSub>
                        <m:sSubPr>
                          <m:ctrlPr>
                            <a:rPr lang="en-GB" sz="2800" i="1" smtClean="0">
                              <a:solidFill>
                                <a:schemeClr val="bg1">
                                  <a:lumMod val="95000"/>
                                </a:schemeClr>
                              </a:solidFill>
                              <a:latin typeface="Cambria Math" panose="02040503050406030204" pitchFamily="18" charset="0"/>
                            </a:rPr>
                          </m:ctrlPr>
                        </m:sSubPr>
                        <m:e>
                          <m:r>
                            <a:rPr lang="en-GB" sz="2800" b="0" i="1" smtClean="0">
                              <a:solidFill>
                                <a:schemeClr val="bg1">
                                  <a:lumMod val="95000"/>
                                </a:schemeClr>
                              </a:solidFill>
                              <a:latin typeface="Cambria Math" panose="02040503050406030204" pitchFamily="18" charset="0"/>
                            </a:rPr>
                            <m:t>𝜀</m:t>
                          </m:r>
                        </m:e>
                        <m:sub>
                          <m:r>
                            <a:rPr lang="en-GB" sz="2800" b="0" i="1" smtClean="0">
                              <a:solidFill>
                                <a:schemeClr val="bg1">
                                  <a:lumMod val="95000"/>
                                </a:schemeClr>
                              </a:solidFill>
                              <a:latin typeface="Cambria Math" panose="02040503050406030204" pitchFamily="18" charset="0"/>
                            </a:rPr>
                            <m:t>𝑛</m:t>
                          </m:r>
                        </m:sub>
                      </m:sSub>
                      <m:r>
                        <a:rPr lang="en-GB" sz="2800" b="0" i="1" smtClean="0">
                          <a:solidFill>
                            <a:schemeClr val="bg1">
                              <a:lumMod val="95000"/>
                            </a:schemeClr>
                          </a:solidFill>
                          <a:latin typeface="Cambria Math" panose="02040503050406030204" pitchFamily="18" charset="0"/>
                        </a:rPr>
                        <m:t>,</m:t>
                      </m:r>
                    </m:oMath>
                  </m:oMathPara>
                </a14:m>
                <a:endParaRPr lang="en-GB" dirty="0">
                  <a:solidFill>
                    <a:schemeClr val="bg1">
                      <a:lumMod val="95000"/>
                    </a:schemeClr>
                  </a:solidFill>
                </a:endParaRPr>
              </a:p>
              <a:p>
                <a:pPr algn="ctr"/>
                <a:r>
                  <a:rPr lang="en-GB" sz="1600" dirty="0">
                    <a:solidFill>
                      <a:schemeClr val="bg1">
                        <a:lumMod val="95000"/>
                      </a:schemeClr>
                    </a:solidFill>
                  </a:rPr>
                  <a:t>where</a:t>
                </a:r>
                <a:r>
                  <a:rPr lang="en-GB" dirty="0">
                    <a:solidFill>
                      <a:schemeClr val="bg1">
                        <a:lumMod val="95000"/>
                      </a:schemeClr>
                    </a:solidFill>
                  </a:rPr>
                  <a:t> </a:t>
                </a:r>
                <a14:m>
                  <m:oMath xmlns:m="http://schemas.openxmlformats.org/officeDocument/2006/math">
                    <m:sSub>
                      <m:sSubPr>
                        <m:ctrlPr>
                          <a:rPr lang="en-GB" sz="1600" i="1" smtClean="0">
                            <a:solidFill>
                              <a:schemeClr val="bg1">
                                <a:lumMod val="95000"/>
                              </a:schemeClr>
                            </a:solidFill>
                            <a:latin typeface="Cambria Math" panose="02040503050406030204" pitchFamily="18" charset="0"/>
                          </a:rPr>
                        </m:ctrlPr>
                      </m:sSubPr>
                      <m:e>
                        <m:r>
                          <a:rPr lang="en-GB" sz="1600" b="0" i="1" smtClean="0">
                            <a:solidFill>
                              <a:schemeClr val="bg1">
                                <a:lumMod val="95000"/>
                              </a:schemeClr>
                            </a:solidFill>
                            <a:latin typeface="Cambria Math" panose="02040503050406030204" pitchFamily="18" charset="0"/>
                          </a:rPr>
                          <m:t>𝜀</m:t>
                        </m:r>
                      </m:e>
                      <m:sub>
                        <m:r>
                          <a:rPr lang="en-GB" sz="1600" b="0" i="1" smtClean="0">
                            <a:solidFill>
                              <a:schemeClr val="accent3">
                                <a:lumMod val="75000"/>
                              </a:schemeClr>
                            </a:solidFill>
                            <a:latin typeface="Cambria Math" panose="02040503050406030204" pitchFamily="18" charset="0"/>
                          </a:rPr>
                          <m:t>𝑛</m:t>
                        </m:r>
                      </m:sub>
                    </m:sSub>
                    <m:r>
                      <a:rPr lang="en-GB" sz="1600" b="0" i="1" smtClean="0">
                        <a:solidFill>
                          <a:schemeClr val="bg1">
                            <a:lumMod val="95000"/>
                          </a:schemeClr>
                        </a:solidFill>
                        <a:latin typeface="Cambria Math" panose="02040503050406030204" pitchFamily="18" charset="0"/>
                      </a:rPr>
                      <m:t>~ </m:t>
                    </m:r>
                    <m:r>
                      <a:rPr lang="en-GB" sz="1600" b="0" i="1" smtClean="0">
                        <a:solidFill>
                          <a:schemeClr val="accent1"/>
                        </a:solidFill>
                        <a:latin typeface="Cambria Math" panose="02040503050406030204" pitchFamily="18" charset="0"/>
                      </a:rPr>
                      <m:t>𝒩</m:t>
                    </m:r>
                    <m:r>
                      <a:rPr lang="en-GB" sz="1600" b="0" i="1" smtClean="0">
                        <a:solidFill>
                          <a:schemeClr val="tx1"/>
                        </a:solidFill>
                        <a:latin typeface="Cambria Math" panose="02040503050406030204" pitchFamily="18" charset="0"/>
                      </a:rPr>
                      <m:t>(</m:t>
                    </m:r>
                    <m:r>
                      <a:rPr lang="en-GB" sz="1600" b="0" i="1" smtClean="0">
                        <a:solidFill>
                          <a:schemeClr val="accent1"/>
                        </a:solidFill>
                        <a:latin typeface="Cambria Math" panose="02040503050406030204" pitchFamily="18" charset="0"/>
                      </a:rPr>
                      <m:t>𝜇</m:t>
                    </m:r>
                    <m:r>
                      <a:rPr lang="en-GB" sz="1600" b="0" i="1" smtClean="0">
                        <a:solidFill>
                          <a:schemeClr val="tx1"/>
                        </a:solidFill>
                        <a:latin typeface="Cambria Math" panose="02040503050406030204" pitchFamily="18" charset="0"/>
                      </a:rPr>
                      <m:t>=0, </m:t>
                    </m:r>
                    <m:r>
                      <a:rPr lang="en-GB" sz="1600" b="0" i="1" smtClean="0">
                        <a:solidFill>
                          <a:schemeClr val="accent1"/>
                        </a:solidFill>
                        <a:latin typeface="Cambria Math" panose="02040503050406030204" pitchFamily="18" charset="0"/>
                      </a:rPr>
                      <m:t>𝜎</m:t>
                    </m:r>
                    <m:r>
                      <a:rPr lang="en-GB" sz="1600" b="0" i="1" smtClean="0">
                        <a:solidFill>
                          <a:schemeClr val="tx1"/>
                        </a:solidFill>
                        <a:latin typeface="Cambria Math" panose="02040503050406030204" pitchFamily="18" charset="0"/>
                      </a:rPr>
                      <m:t>)</m:t>
                    </m:r>
                  </m:oMath>
                </a14:m>
                <a:endParaRPr lang="en-GB" dirty="0">
                  <a:solidFill>
                    <a:schemeClr val="bg1">
                      <a:lumMod val="95000"/>
                    </a:schemeClr>
                  </a:solidFill>
                </a:endParaRPr>
              </a:p>
            </p:txBody>
          </p:sp>
        </mc:Choice>
        <mc:Fallback xmlns="">
          <p:sp>
            <p:nvSpPr>
              <p:cNvPr id="24" name="TextBox 23">
                <a:extLst>
                  <a:ext uri="{FF2B5EF4-FFF2-40B4-BE49-F238E27FC236}">
                    <a16:creationId xmlns:a16="http://schemas.microsoft.com/office/drawing/2014/main" id="{6BA14AC8-E6E7-D39E-880D-BFB1CFB5F0E8}"/>
                  </a:ext>
                </a:extLst>
              </p:cNvPr>
              <p:cNvSpPr txBox="1">
                <a:spLocks noRot="1" noChangeAspect="1" noMove="1" noResize="1" noEditPoints="1" noAdjustHandles="1" noChangeArrowheads="1" noChangeShapeType="1" noTextEdit="1"/>
              </p:cNvSpPr>
              <p:nvPr/>
            </p:nvSpPr>
            <p:spPr>
              <a:xfrm>
                <a:off x="4356212" y="1374120"/>
                <a:ext cx="4695914" cy="707886"/>
              </a:xfrm>
              <a:prstGeom prst="rect">
                <a:avLst/>
              </a:prstGeom>
              <a:blipFill>
                <a:blip r:embed="rId8"/>
                <a:stretch>
                  <a:fillRect b="-15385"/>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79146B60-4220-D2AA-8ED5-03D50E7F18EF}"/>
              </a:ext>
            </a:extLst>
          </p:cNvPr>
          <p:cNvSpPr txBox="1"/>
          <p:nvPr/>
        </p:nvSpPr>
        <p:spPr>
          <a:xfrm>
            <a:off x="7275151" y="2203416"/>
            <a:ext cx="597237" cy="338554"/>
          </a:xfrm>
          <a:prstGeom prst="rect">
            <a:avLst/>
          </a:prstGeom>
          <a:noFill/>
        </p:spPr>
        <p:txBody>
          <a:bodyPr wrap="square" rtlCol="0">
            <a:spAutoFit/>
          </a:bodyPr>
          <a:lstStyle/>
          <a:p>
            <a:r>
              <a:rPr lang="en-GB" sz="800" b="1" dirty="0">
                <a:solidFill>
                  <a:schemeClr val="accent1"/>
                </a:solidFill>
              </a:rPr>
              <a:t>Standard Deviation</a:t>
            </a:r>
          </a:p>
        </p:txBody>
      </p:sp>
      <p:sp>
        <p:nvSpPr>
          <p:cNvPr id="26" name="TextBox 25">
            <a:extLst>
              <a:ext uri="{FF2B5EF4-FFF2-40B4-BE49-F238E27FC236}">
                <a16:creationId xmlns:a16="http://schemas.microsoft.com/office/drawing/2014/main" id="{E05ADEB5-A12F-0E5B-1D68-F367EF56FA7F}"/>
              </a:ext>
            </a:extLst>
          </p:cNvPr>
          <p:cNvSpPr txBox="1"/>
          <p:nvPr/>
        </p:nvSpPr>
        <p:spPr>
          <a:xfrm>
            <a:off x="6774199" y="2203416"/>
            <a:ext cx="451579" cy="338554"/>
          </a:xfrm>
          <a:prstGeom prst="rect">
            <a:avLst/>
          </a:prstGeom>
          <a:noFill/>
        </p:spPr>
        <p:txBody>
          <a:bodyPr wrap="square" rtlCol="0">
            <a:spAutoFit/>
          </a:bodyPr>
          <a:lstStyle/>
          <a:p>
            <a:r>
              <a:rPr lang="en-GB" sz="800" b="1" dirty="0">
                <a:solidFill>
                  <a:schemeClr val="accent1"/>
                </a:solidFill>
              </a:rPr>
              <a:t>Mean</a:t>
            </a:r>
          </a:p>
          <a:p>
            <a:endParaRPr lang="en-GB" sz="800" b="1" dirty="0">
              <a:solidFill>
                <a:schemeClr val="accent1"/>
              </a:solidFill>
            </a:endParaRPr>
          </a:p>
        </p:txBody>
      </p:sp>
      <p:sp>
        <p:nvSpPr>
          <p:cNvPr id="27" name="TextBox 26">
            <a:extLst>
              <a:ext uri="{FF2B5EF4-FFF2-40B4-BE49-F238E27FC236}">
                <a16:creationId xmlns:a16="http://schemas.microsoft.com/office/drawing/2014/main" id="{5866F909-6866-FD75-3E6C-C9D51C823A8B}"/>
              </a:ext>
            </a:extLst>
          </p:cNvPr>
          <p:cNvSpPr txBox="1"/>
          <p:nvPr/>
        </p:nvSpPr>
        <p:spPr>
          <a:xfrm>
            <a:off x="7694001" y="1054239"/>
            <a:ext cx="744198" cy="215444"/>
          </a:xfrm>
          <a:prstGeom prst="rect">
            <a:avLst/>
          </a:prstGeom>
          <a:noFill/>
        </p:spPr>
        <p:txBody>
          <a:bodyPr wrap="square" rtlCol="0">
            <a:spAutoFit/>
          </a:bodyPr>
          <a:lstStyle/>
          <a:p>
            <a:r>
              <a:rPr lang="en-GB" sz="800" b="1" dirty="0">
                <a:solidFill>
                  <a:schemeClr val="bg1">
                    <a:lumMod val="95000"/>
                  </a:schemeClr>
                </a:solidFill>
              </a:rPr>
              <a:t>Error / Noise</a:t>
            </a:r>
          </a:p>
        </p:txBody>
      </p:sp>
      <p:sp>
        <p:nvSpPr>
          <p:cNvPr id="30" name="TextBox 29">
            <a:extLst>
              <a:ext uri="{FF2B5EF4-FFF2-40B4-BE49-F238E27FC236}">
                <a16:creationId xmlns:a16="http://schemas.microsoft.com/office/drawing/2014/main" id="{7F778B89-1897-1924-17CF-3FCC23E7A829}"/>
              </a:ext>
            </a:extLst>
          </p:cNvPr>
          <p:cNvSpPr txBox="1"/>
          <p:nvPr/>
        </p:nvSpPr>
        <p:spPr>
          <a:xfrm>
            <a:off x="6131182" y="1048863"/>
            <a:ext cx="707504" cy="215444"/>
          </a:xfrm>
          <a:prstGeom prst="rect">
            <a:avLst/>
          </a:prstGeom>
          <a:noFill/>
        </p:spPr>
        <p:txBody>
          <a:bodyPr wrap="square" rtlCol="0">
            <a:spAutoFit/>
          </a:bodyPr>
          <a:lstStyle/>
          <a:p>
            <a:r>
              <a:rPr lang="en-GB" sz="800" b="1" dirty="0">
                <a:solidFill>
                  <a:schemeClr val="bg1">
                    <a:lumMod val="95000"/>
                  </a:schemeClr>
                </a:solidFill>
              </a:rPr>
              <a:t>Coefficients</a:t>
            </a:r>
          </a:p>
        </p:txBody>
      </p:sp>
      <p:sp>
        <p:nvSpPr>
          <p:cNvPr id="31" name="Left Brace 30">
            <a:extLst>
              <a:ext uri="{FF2B5EF4-FFF2-40B4-BE49-F238E27FC236}">
                <a16:creationId xmlns:a16="http://schemas.microsoft.com/office/drawing/2014/main" id="{543549CC-6D01-BE3F-56D6-EF2B983ADFEC}"/>
              </a:ext>
            </a:extLst>
          </p:cNvPr>
          <p:cNvSpPr/>
          <p:nvPr/>
        </p:nvSpPr>
        <p:spPr>
          <a:xfrm rot="5400000">
            <a:off x="6404356" y="830225"/>
            <a:ext cx="171653" cy="963426"/>
          </a:xfrm>
          <a:prstGeom prst="leftBrace">
            <a:avLst>
              <a:gd name="adj1" fmla="val 0"/>
              <a:gd name="adj2" fmla="val 51481"/>
            </a:avLst>
          </a:prstGeom>
          <a:ln w="12700">
            <a:solidFill>
              <a:schemeClr val="bg1">
                <a:lumMod val="95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chemeClr val="bg1">
                  <a:lumMod val="95000"/>
                </a:schemeClr>
              </a:solidFill>
            </a:endParaRPr>
          </a:p>
        </p:txBody>
      </p:sp>
      <p:sp>
        <p:nvSpPr>
          <p:cNvPr id="32" name="TextBox 31">
            <a:extLst>
              <a:ext uri="{FF2B5EF4-FFF2-40B4-BE49-F238E27FC236}">
                <a16:creationId xmlns:a16="http://schemas.microsoft.com/office/drawing/2014/main" id="{87527180-377F-2DED-F396-80C5B1F447D8}"/>
              </a:ext>
            </a:extLst>
          </p:cNvPr>
          <p:cNvSpPr txBox="1"/>
          <p:nvPr/>
        </p:nvSpPr>
        <p:spPr>
          <a:xfrm>
            <a:off x="5290468" y="1175281"/>
            <a:ext cx="707504" cy="215444"/>
          </a:xfrm>
          <a:prstGeom prst="rect">
            <a:avLst/>
          </a:prstGeom>
          <a:noFill/>
        </p:spPr>
        <p:txBody>
          <a:bodyPr wrap="square" rtlCol="0">
            <a:spAutoFit/>
          </a:bodyPr>
          <a:lstStyle/>
          <a:p>
            <a:r>
              <a:rPr lang="en-GB" sz="800" b="1" dirty="0">
                <a:solidFill>
                  <a:schemeClr val="bg1">
                    <a:lumMod val="95000"/>
                  </a:schemeClr>
                </a:solidFill>
              </a:rPr>
              <a:t>Intercept</a:t>
            </a:r>
          </a:p>
        </p:txBody>
      </p:sp>
      <p:sp>
        <p:nvSpPr>
          <p:cNvPr id="33" name="TextBox 32">
            <a:extLst>
              <a:ext uri="{FF2B5EF4-FFF2-40B4-BE49-F238E27FC236}">
                <a16:creationId xmlns:a16="http://schemas.microsoft.com/office/drawing/2014/main" id="{DE7EB1AA-B006-3247-9044-9D1E6F6E5540}"/>
              </a:ext>
            </a:extLst>
          </p:cNvPr>
          <p:cNvSpPr txBox="1"/>
          <p:nvPr/>
        </p:nvSpPr>
        <p:spPr>
          <a:xfrm>
            <a:off x="7114116" y="1175281"/>
            <a:ext cx="707504" cy="215444"/>
          </a:xfrm>
          <a:prstGeom prst="rect">
            <a:avLst/>
          </a:prstGeom>
          <a:noFill/>
        </p:spPr>
        <p:txBody>
          <a:bodyPr wrap="square" rtlCol="0">
            <a:spAutoFit/>
          </a:bodyPr>
          <a:lstStyle/>
          <a:p>
            <a:r>
              <a:rPr lang="en-GB" sz="800" b="1" dirty="0">
                <a:solidFill>
                  <a:schemeClr val="bg1">
                    <a:lumMod val="95000"/>
                  </a:schemeClr>
                </a:solidFill>
              </a:rPr>
              <a:t>Slope</a:t>
            </a:r>
          </a:p>
        </p:txBody>
      </p:sp>
      <p:cxnSp>
        <p:nvCxnSpPr>
          <p:cNvPr id="34" name="Straight Arrow Connector 33">
            <a:extLst>
              <a:ext uri="{FF2B5EF4-FFF2-40B4-BE49-F238E27FC236}">
                <a16:creationId xmlns:a16="http://schemas.microsoft.com/office/drawing/2014/main" id="{19AE80D0-731F-6343-0564-B21546590399}"/>
              </a:ext>
            </a:extLst>
          </p:cNvPr>
          <p:cNvCxnSpPr>
            <a:cxnSpLocks/>
          </p:cNvCxnSpPr>
          <p:nvPr/>
        </p:nvCxnSpPr>
        <p:spPr>
          <a:xfrm>
            <a:off x="5769057" y="1324173"/>
            <a:ext cx="122124" cy="14492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9BA8BC-172E-29B5-2ACD-CF146203B557}"/>
              </a:ext>
            </a:extLst>
          </p:cNvPr>
          <p:cNvCxnSpPr>
            <a:cxnSpLocks/>
          </p:cNvCxnSpPr>
          <p:nvPr/>
        </p:nvCxnSpPr>
        <p:spPr>
          <a:xfrm flipH="1">
            <a:off x="7047860" y="1314297"/>
            <a:ext cx="132511" cy="139734"/>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1517F18-A1AE-FB12-3203-959E5B192DFF}"/>
              </a:ext>
            </a:extLst>
          </p:cNvPr>
          <p:cNvSpPr txBox="1"/>
          <p:nvPr/>
        </p:nvSpPr>
        <p:spPr>
          <a:xfrm>
            <a:off x="5857934" y="2198257"/>
            <a:ext cx="998646" cy="338554"/>
          </a:xfrm>
          <a:prstGeom prst="rect">
            <a:avLst/>
          </a:prstGeom>
          <a:noFill/>
        </p:spPr>
        <p:txBody>
          <a:bodyPr wrap="square" rtlCol="0">
            <a:spAutoFit/>
          </a:bodyPr>
          <a:lstStyle/>
          <a:p>
            <a:pPr algn="ctr"/>
            <a:r>
              <a:rPr lang="en-GB" sz="800" b="1" dirty="0">
                <a:solidFill>
                  <a:schemeClr val="accent1"/>
                </a:solidFill>
              </a:rPr>
              <a:t>Normal / Gaussian</a:t>
            </a:r>
          </a:p>
          <a:p>
            <a:pPr algn="ctr"/>
            <a:r>
              <a:rPr lang="en-GB" sz="800" b="1" dirty="0">
                <a:solidFill>
                  <a:schemeClr val="accent1"/>
                </a:solidFill>
              </a:rPr>
              <a:t>distribution</a:t>
            </a:r>
          </a:p>
        </p:txBody>
      </p:sp>
      <p:cxnSp>
        <p:nvCxnSpPr>
          <p:cNvPr id="37" name="Straight Arrow Connector 36">
            <a:extLst>
              <a:ext uri="{FF2B5EF4-FFF2-40B4-BE49-F238E27FC236}">
                <a16:creationId xmlns:a16="http://schemas.microsoft.com/office/drawing/2014/main" id="{79136A4A-191C-8664-5244-7206EAED13F7}"/>
              </a:ext>
            </a:extLst>
          </p:cNvPr>
          <p:cNvCxnSpPr>
            <a:cxnSpLocks/>
            <a:stCxn id="27" idx="2"/>
          </p:cNvCxnSpPr>
          <p:nvPr/>
        </p:nvCxnSpPr>
        <p:spPr>
          <a:xfrm>
            <a:off x="8066100" y="1269683"/>
            <a:ext cx="0" cy="199417"/>
          </a:xfrm>
          <a:prstGeom prst="straightConnector1">
            <a:avLst/>
          </a:prstGeom>
          <a:ln w="6350">
            <a:solidFill>
              <a:schemeClr val="bg1">
                <a:lumMod val="95000"/>
              </a:schemeClr>
            </a:solidFill>
            <a:prstDash val="dash"/>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99E0902-0BE7-7F6C-9407-E69144075FF7}"/>
              </a:ext>
            </a:extLst>
          </p:cNvPr>
          <p:cNvCxnSpPr>
            <a:cxnSpLocks/>
          </p:cNvCxnSpPr>
          <p:nvPr/>
        </p:nvCxnSpPr>
        <p:spPr>
          <a:xfrm flipV="1">
            <a:off x="6985247" y="2063902"/>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CCFAE5F-3253-E998-CF2E-995FCA10A10E}"/>
              </a:ext>
            </a:extLst>
          </p:cNvPr>
          <p:cNvCxnSpPr>
            <a:cxnSpLocks/>
          </p:cNvCxnSpPr>
          <p:nvPr/>
        </p:nvCxnSpPr>
        <p:spPr>
          <a:xfrm flipV="1">
            <a:off x="7556000" y="2053670"/>
            <a:ext cx="0" cy="182524"/>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677FC2-597D-B62E-7EDB-9548192E81BB}"/>
              </a:ext>
            </a:extLst>
          </p:cNvPr>
          <p:cNvCxnSpPr>
            <a:cxnSpLocks/>
          </p:cNvCxnSpPr>
          <p:nvPr/>
        </p:nvCxnSpPr>
        <p:spPr>
          <a:xfrm flipV="1">
            <a:off x="6349580" y="2059858"/>
            <a:ext cx="288000" cy="180000"/>
          </a:xfrm>
          <a:prstGeom prst="straightConnector1">
            <a:avLst/>
          </a:prstGeom>
          <a:ln w="6350">
            <a:solidFill>
              <a:schemeClr val="accent1">
                <a:lumMod val="40000"/>
                <a:lumOff val="60000"/>
              </a:schemeClr>
            </a:solidFill>
            <a:prstDash val="dash"/>
            <a:headEnd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770515D1-E2A9-B8A6-D2C9-412A9153F256}"/>
              </a:ext>
            </a:extLst>
          </p:cNvPr>
          <p:cNvGrpSpPr/>
          <p:nvPr/>
        </p:nvGrpSpPr>
        <p:grpSpPr>
          <a:xfrm>
            <a:off x="4277543" y="247593"/>
            <a:ext cx="4633722" cy="553523"/>
            <a:chOff x="547986" y="242357"/>
            <a:chExt cx="4633722" cy="543281"/>
          </a:xfrm>
        </p:grpSpPr>
        <p:sp>
          <p:nvSpPr>
            <p:cNvPr id="14" name="Rectangle 13">
              <a:extLst>
                <a:ext uri="{FF2B5EF4-FFF2-40B4-BE49-F238E27FC236}">
                  <a16:creationId xmlns:a16="http://schemas.microsoft.com/office/drawing/2014/main" id="{47957486-D310-203B-9064-E19061218585}"/>
                </a:ext>
              </a:extLst>
            </p:cNvPr>
            <p:cNvSpPr/>
            <p:nvPr/>
          </p:nvSpPr>
          <p:spPr>
            <a:xfrm>
              <a:off x="547986" y="242357"/>
              <a:ext cx="4633722" cy="54150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GB"/>
            </a:p>
          </p:txBody>
        </p:sp>
        <p:sp>
          <p:nvSpPr>
            <p:cNvPr id="15" name="TextBox 14">
              <a:extLst>
                <a:ext uri="{FF2B5EF4-FFF2-40B4-BE49-F238E27FC236}">
                  <a16:creationId xmlns:a16="http://schemas.microsoft.com/office/drawing/2014/main" id="{E5609C75-E164-01DC-B4E1-2561A4CC72B6}"/>
                </a:ext>
              </a:extLst>
            </p:cNvPr>
            <p:cNvSpPr txBox="1"/>
            <p:nvPr/>
          </p:nvSpPr>
          <p:spPr>
            <a:xfrm>
              <a:off x="547986" y="244131"/>
              <a:ext cx="4633722" cy="54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9822"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p:txBody>
        </p:sp>
      </p:grpSp>
      <p:pic>
        <p:nvPicPr>
          <p:cNvPr id="16" name="Picture 15">
            <a:extLst>
              <a:ext uri="{FF2B5EF4-FFF2-40B4-BE49-F238E27FC236}">
                <a16:creationId xmlns:a16="http://schemas.microsoft.com/office/drawing/2014/main" id="{77D691F5-6339-1041-A3F0-549E26379FBE}"/>
              </a:ext>
            </a:extLst>
          </p:cNvPr>
          <p:cNvPicPr>
            <a:picLocks noChangeAspect="1"/>
          </p:cNvPicPr>
          <p:nvPr/>
        </p:nvPicPr>
        <p:blipFill>
          <a:blip r:embed="rId9"/>
          <a:srcRect/>
          <a:stretch/>
        </p:blipFill>
        <p:spPr>
          <a:xfrm>
            <a:off x="5131026" y="2653062"/>
            <a:ext cx="3708441" cy="2199923"/>
          </a:xfrm>
          <a:prstGeom prst="rect">
            <a:avLst/>
          </a:prstGeom>
        </p:spPr>
      </p:pic>
    </p:spTree>
    <p:extLst>
      <p:ext uri="{BB962C8B-B14F-4D97-AF65-F5344CB8AC3E}">
        <p14:creationId xmlns:p14="http://schemas.microsoft.com/office/powerpoint/2010/main" val="30499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D4CC3-91C0-4E6B-9630-2C764838DE25}"/>
              </a:ext>
            </a:extLst>
          </p:cNvPr>
          <p:cNvPicPr>
            <a:picLocks noChangeAspect="1"/>
          </p:cNvPicPr>
          <p:nvPr/>
        </p:nvPicPr>
        <p:blipFill>
          <a:blip r:embed="rId2"/>
          <a:stretch>
            <a:fillRect/>
          </a:stretch>
        </p:blipFill>
        <p:spPr>
          <a:xfrm>
            <a:off x="1452716" y="387840"/>
            <a:ext cx="6513201" cy="4200859"/>
          </a:xfrm>
          <a:prstGeom prst="rect">
            <a:avLst/>
          </a:prstGeom>
        </p:spPr>
      </p:pic>
      <p:sp>
        <p:nvSpPr>
          <p:cNvPr id="2" name="Rectangle 1">
            <a:extLst>
              <a:ext uri="{FF2B5EF4-FFF2-40B4-BE49-F238E27FC236}">
                <a16:creationId xmlns:a16="http://schemas.microsoft.com/office/drawing/2014/main" id="{751B29C2-35BA-2F91-1299-557830491E40}"/>
              </a:ext>
            </a:extLst>
          </p:cNvPr>
          <p:cNvSpPr/>
          <p:nvPr/>
        </p:nvSpPr>
        <p:spPr>
          <a:xfrm>
            <a:off x="1734285" y="4346804"/>
            <a:ext cx="6053503" cy="15046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Rectangle 3">
            <a:extLst>
              <a:ext uri="{FF2B5EF4-FFF2-40B4-BE49-F238E27FC236}">
                <a16:creationId xmlns:a16="http://schemas.microsoft.com/office/drawing/2014/main" id="{CD52EFA8-9F1D-5BA9-2ACF-FA25870E2F12}"/>
              </a:ext>
            </a:extLst>
          </p:cNvPr>
          <p:cNvSpPr/>
          <p:nvPr/>
        </p:nvSpPr>
        <p:spPr>
          <a:xfrm rot="16200000">
            <a:off x="-268757" y="2494226"/>
            <a:ext cx="3827953" cy="178131"/>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451471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AEA481-93EB-4F40-997B-E9DC84F52F5D}"/>
              </a:ext>
            </a:extLst>
          </p:cNvPr>
          <p:cNvPicPr>
            <a:picLocks noChangeAspect="1"/>
          </p:cNvPicPr>
          <p:nvPr/>
        </p:nvPicPr>
        <p:blipFill>
          <a:blip r:embed="rId3"/>
          <a:stretch>
            <a:fillRect/>
          </a:stretch>
        </p:blipFill>
        <p:spPr>
          <a:xfrm>
            <a:off x="926033" y="228012"/>
            <a:ext cx="7067346" cy="4482646"/>
          </a:xfrm>
          <a:prstGeom prst="rect">
            <a:avLst/>
          </a:prstGeom>
        </p:spPr>
      </p:pic>
      <p:sp>
        <p:nvSpPr>
          <p:cNvPr id="2" name="Rectangle 1">
            <a:extLst>
              <a:ext uri="{FF2B5EF4-FFF2-40B4-BE49-F238E27FC236}">
                <a16:creationId xmlns:a16="http://schemas.microsoft.com/office/drawing/2014/main" id="{19286C77-E247-3FB1-C870-135F1A5E6318}"/>
              </a:ext>
            </a:extLst>
          </p:cNvPr>
          <p:cNvSpPr/>
          <p:nvPr/>
        </p:nvSpPr>
        <p:spPr>
          <a:xfrm>
            <a:off x="1305466" y="3376247"/>
            <a:ext cx="1747472" cy="14507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Oval 3">
            <a:extLst>
              <a:ext uri="{FF2B5EF4-FFF2-40B4-BE49-F238E27FC236}">
                <a16:creationId xmlns:a16="http://schemas.microsoft.com/office/drawing/2014/main" id="{BC961829-E211-F2A5-D9FF-10AE62374EE4}"/>
              </a:ext>
            </a:extLst>
          </p:cNvPr>
          <p:cNvSpPr/>
          <p:nvPr/>
        </p:nvSpPr>
        <p:spPr>
          <a:xfrm>
            <a:off x="4459708" y="3330088"/>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 name="Oval 4">
            <a:extLst>
              <a:ext uri="{FF2B5EF4-FFF2-40B4-BE49-F238E27FC236}">
                <a16:creationId xmlns:a16="http://schemas.microsoft.com/office/drawing/2014/main" id="{BD83009A-E6DA-7FFE-F3FB-EE48054A0024}"/>
              </a:ext>
            </a:extLst>
          </p:cNvPr>
          <p:cNvSpPr/>
          <p:nvPr/>
        </p:nvSpPr>
        <p:spPr>
          <a:xfrm>
            <a:off x="2661680" y="3655403"/>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F82BCE24-CA10-2833-B151-4A14AA8C7BA3}"/>
              </a:ext>
            </a:extLst>
          </p:cNvPr>
          <p:cNvCxnSpPr>
            <a:stCxn id="4" idx="3"/>
            <a:endCxn id="5" idx="7"/>
          </p:cNvCxnSpPr>
          <p:nvPr/>
        </p:nvCxnSpPr>
        <p:spPr>
          <a:xfrm flipH="1">
            <a:off x="3532227" y="3493315"/>
            <a:ext cx="1076843" cy="190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allout: Line 7">
            <a:extLst>
              <a:ext uri="{FF2B5EF4-FFF2-40B4-BE49-F238E27FC236}">
                <a16:creationId xmlns:a16="http://schemas.microsoft.com/office/drawing/2014/main" id="{960163E1-580D-46D3-0FED-B5F13A8A6D29}"/>
              </a:ext>
            </a:extLst>
          </p:cNvPr>
          <p:cNvSpPr/>
          <p:nvPr/>
        </p:nvSpPr>
        <p:spPr>
          <a:xfrm>
            <a:off x="6310489" y="2710229"/>
            <a:ext cx="1682891" cy="534132"/>
          </a:xfrm>
          <a:prstGeom prst="borderCallout1">
            <a:avLst>
              <a:gd name="adj1" fmla="val 47918"/>
              <a:gd name="adj2" fmla="val -502"/>
              <a:gd name="adj3" fmla="val 127314"/>
              <a:gd name="adj4" fmla="val -5181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very small; smaller than 0.001, and definitely smaller than 0.05 (for what it’s worth)</a:t>
            </a:r>
          </a:p>
        </p:txBody>
      </p:sp>
      <p:sp>
        <p:nvSpPr>
          <p:cNvPr id="9" name="Callout: Line 8">
            <a:extLst>
              <a:ext uri="{FF2B5EF4-FFF2-40B4-BE49-F238E27FC236}">
                <a16:creationId xmlns:a16="http://schemas.microsoft.com/office/drawing/2014/main" id="{D8ED418D-AE1F-BE5F-AF6A-961083E4672C}"/>
              </a:ext>
            </a:extLst>
          </p:cNvPr>
          <p:cNvSpPr/>
          <p:nvPr/>
        </p:nvSpPr>
        <p:spPr>
          <a:xfrm>
            <a:off x="4280565" y="2176097"/>
            <a:ext cx="1765054" cy="534132"/>
          </a:xfrm>
          <a:prstGeom prst="borderCallout1">
            <a:avLst>
              <a:gd name="adj1" fmla="val 47918"/>
              <a:gd name="adj2" fmla="val -502"/>
              <a:gd name="adj3" fmla="val 226233"/>
              <a:gd name="adj4" fmla="val -712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The “slope” coefficient; rather weak, but more years of education completed is associated with higher levels of social trust</a:t>
            </a:r>
          </a:p>
        </p:txBody>
      </p:sp>
      <p:cxnSp>
        <p:nvCxnSpPr>
          <p:cNvPr id="10" name="Straight Arrow Connector 9">
            <a:extLst>
              <a:ext uri="{FF2B5EF4-FFF2-40B4-BE49-F238E27FC236}">
                <a16:creationId xmlns:a16="http://schemas.microsoft.com/office/drawing/2014/main" id="{CCF38884-5CD1-B4E8-3381-AF93A2DFC30B}"/>
              </a:ext>
            </a:extLst>
          </p:cNvPr>
          <p:cNvCxnSpPr>
            <a:cxnSpLocks/>
          </p:cNvCxnSpPr>
          <p:nvPr/>
        </p:nvCxnSpPr>
        <p:spPr>
          <a:xfrm>
            <a:off x="4938888" y="3521320"/>
            <a:ext cx="402248" cy="92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90E23E5-E829-3C2E-7AE0-610D675C44ED}"/>
              </a:ext>
            </a:extLst>
          </p:cNvPr>
          <p:cNvSpPr/>
          <p:nvPr/>
        </p:nvSpPr>
        <p:spPr>
          <a:xfrm>
            <a:off x="5163091" y="4434582"/>
            <a:ext cx="795704"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a:extLst>
              <a:ext uri="{FF2B5EF4-FFF2-40B4-BE49-F238E27FC236}">
                <a16:creationId xmlns:a16="http://schemas.microsoft.com/office/drawing/2014/main" id="{D769E8BD-D0E5-D4CF-03FE-8DA55956DCF8}"/>
              </a:ext>
            </a:extLst>
          </p:cNvPr>
          <p:cNvSpPr/>
          <p:nvPr/>
        </p:nvSpPr>
        <p:spPr>
          <a:xfrm>
            <a:off x="6557929" y="3330088"/>
            <a:ext cx="2288198" cy="138057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r>
              <a:rPr lang="en-GB" sz="825" dirty="0">
                <a:solidFill>
                  <a:schemeClr val="tx1"/>
                </a:solidFill>
              </a:rPr>
              <a:t>One’s education appears to have an impact on their level of social trust. Each additional year of completed formal education is associated with a 0.105-point increase on the measured “social trust” scale. Based on the p-value (&lt;0.001), we reject the null-hypothesis that this relationship would appear in our data by chance only, and provisionally accept that education affects social trust in the wider EU population.</a:t>
            </a:r>
          </a:p>
        </p:txBody>
      </p:sp>
      <p:sp>
        <p:nvSpPr>
          <p:cNvPr id="6" name="Rectangle: Rounded Corners 5">
            <a:extLst>
              <a:ext uri="{FF2B5EF4-FFF2-40B4-BE49-F238E27FC236}">
                <a16:creationId xmlns:a16="http://schemas.microsoft.com/office/drawing/2014/main" id="{BB118EF6-4D24-D9E2-AD70-107C33D39A41}"/>
              </a:ext>
            </a:extLst>
          </p:cNvPr>
          <p:cNvSpPr/>
          <p:nvPr/>
        </p:nvSpPr>
        <p:spPr>
          <a:xfrm>
            <a:off x="1008002" y="946485"/>
            <a:ext cx="6086752"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0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animBg="1"/>
      <p:bldP spid="13" grpId="0" animBg="1"/>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36FD05-397D-4836-A2B2-3FEF43015E9F}"/>
              </a:ext>
            </a:extLst>
          </p:cNvPr>
          <p:cNvPicPr>
            <a:picLocks noChangeAspect="1"/>
          </p:cNvPicPr>
          <p:nvPr/>
        </p:nvPicPr>
        <p:blipFill>
          <a:blip r:embed="rId2"/>
          <a:stretch>
            <a:fillRect/>
          </a:stretch>
        </p:blipFill>
        <p:spPr>
          <a:xfrm>
            <a:off x="1392713" y="235975"/>
            <a:ext cx="6358577" cy="4459418"/>
          </a:xfrm>
          <a:prstGeom prst="rect">
            <a:avLst/>
          </a:prstGeom>
        </p:spPr>
      </p:pic>
    </p:spTree>
    <p:extLst>
      <p:ext uri="{BB962C8B-B14F-4D97-AF65-F5344CB8AC3E}">
        <p14:creationId xmlns:p14="http://schemas.microsoft.com/office/powerpoint/2010/main" val="3945904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DEF88-6622-4478-BE2B-02756A40A35D}"/>
              </a:ext>
            </a:extLst>
          </p:cNvPr>
          <p:cNvPicPr>
            <a:picLocks noChangeAspect="1"/>
          </p:cNvPicPr>
          <p:nvPr/>
        </p:nvPicPr>
        <p:blipFill>
          <a:blip r:embed="rId3"/>
          <a:stretch>
            <a:fillRect/>
          </a:stretch>
        </p:blipFill>
        <p:spPr>
          <a:xfrm>
            <a:off x="567371" y="467622"/>
            <a:ext cx="7643141" cy="4015888"/>
          </a:xfrm>
          <a:prstGeom prst="rect">
            <a:avLst/>
          </a:prstGeom>
        </p:spPr>
      </p:pic>
      <p:sp>
        <p:nvSpPr>
          <p:cNvPr id="12" name="Rectangle 11">
            <a:extLst>
              <a:ext uri="{FF2B5EF4-FFF2-40B4-BE49-F238E27FC236}">
                <a16:creationId xmlns:a16="http://schemas.microsoft.com/office/drawing/2014/main" id="{88F7AEA6-D851-11F7-BCBF-51BA06CFEC5C}"/>
              </a:ext>
            </a:extLst>
          </p:cNvPr>
          <p:cNvSpPr/>
          <p:nvPr/>
        </p:nvSpPr>
        <p:spPr>
          <a:xfrm>
            <a:off x="933490" y="3102941"/>
            <a:ext cx="1747472" cy="14507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a:extLst>
              <a:ext uri="{FF2B5EF4-FFF2-40B4-BE49-F238E27FC236}">
                <a16:creationId xmlns:a16="http://schemas.microsoft.com/office/drawing/2014/main" id="{A408BA76-99E8-3A2C-3AC9-5E016FEFD6A6}"/>
              </a:ext>
            </a:extLst>
          </p:cNvPr>
          <p:cNvSpPr/>
          <p:nvPr/>
        </p:nvSpPr>
        <p:spPr>
          <a:xfrm>
            <a:off x="4444513" y="3102940"/>
            <a:ext cx="1061671"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a:extLst>
              <a:ext uri="{FF2B5EF4-FFF2-40B4-BE49-F238E27FC236}">
                <a16:creationId xmlns:a16="http://schemas.microsoft.com/office/drawing/2014/main" id="{3D85A6BF-5F80-38DB-26AA-F1DCBCEB5307}"/>
              </a:ext>
            </a:extLst>
          </p:cNvPr>
          <p:cNvSpPr/>
          <p:nvPr/>
        </p:nvSpPr>
        <p:spPr>
          <a:xfrm>
            <a:off x="2494127" y="3428256"/>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5" name="Straight Arrow Connector 14">
            <a:extLst>
              <a:ext uri="{FF2B5EF4-FFF2-40B4-BE49-F238E27FC236}">
                <a16:creationId xmlns:a16="http://schemas.microsoft.com/office/drawing/2014/main" id="{158F47A9-6839-FFCC-CC74-056C5198BD89}"/>
              </a:ext>
            </a:extLst>
          </p:cNvPr>
          <p:cNvCxnSpPr>
            <a:cxnSpLocks/>
            <a:stCxn id="13" idx="3"/>
            <a:endCxn id="14" idx="7"/>
          </p:cNvCxnSpPr>
          <p:nvPr/>
        </p:nvCxnSpPr>
        <p:spPr>
          <a:xfrm flipH="1">
            <a:off x="3364672" y="3266167"/>
            <a:ext cx="1235318" cy="190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llout: Line 15">
            <a:extLst>
              <a:ext uri="{FF2B5EF4-FFF2-40B4-BE49-F238E27FC236}">
                <a16:creationId xmlns:a16="http://schemas.microsoft.com/office/drawing/2014/main" id="{B43C8FE4-16F1-C3E3-EF5A-2BEA8827EC41}"/>
              </a:ext>
            </a:extLst>
          </p:cNvPr>
          <p:cNvSpPr/>
          <p:nvPr/>
        </p:nvSpPr>
        <p:spPr>
          <a:xfrm>
            <a:off x="6142935" y="2483082"/>
            <a:ext cx="1682891" cy="534132"/>
          </a:xfrm>
          <a:prstGeom prst="borderCallout1">
            <a:avLst>
              <a:gd name="adj1" fmla="val 47918"/>
              <a:gd name="adj2" fmla="val -502"/>
              <a:gd name="adj3" fmla="val 127314"/>
              <a:gd name="adj4" fmla="val -5181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very small; smaller than 0.001, and definitely smaller than 0.05 (for what it’s worth)</a:t>
            </a:r>
          </a:p>
        </p:txBody>
      </p:sp>
      <p:sp>
        <p:nvSpPr>
          <p:cNvPr id="17" name="Callout: Line 16">
            <a:extLst>
              <a:ext uri="{FF2B5EF4-FFF2-40B4-BE49-F238E27FC236}">
                <a16:creationId xmlns:a16="http://schemas.microsoft.com/office/drawing/2014/main" id="{5C0674A4-CC70-EB12-42F5-488A3ADA9AA8}"/>
              </a:ext>
            </a:extLst>
          </p:cNvPr>
          <p:cNvSpPr/>
          <p:nvPr/>
        </p:nvSpPr>
        <p:spPr>
          <a:xfrm>
            <a:off x="4247784" y="2035241"/>
            <a:ext cx="1765054" cy="534132"/>
          </a:xfrm>
          <a:prstGeom prst="borderCallout1">
            <a:avLst>
              <a:gd name="adj1" fmla="val 47918"/>
              <a:gd name="adj2" fmla="val -502"/>
              <a:gd name="adj3" fmla="val 205245"/>
              <a:gd name="adj4" fmla="val -887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The “slope” coefficient; rather weak, but being older is associated with higher levels of social trust</a:t>
            </a:r>
          </a:p>
        </p:txBody>
      </p:sp>
      <p:cxnSp>
        <p:nvCxnSpPr>
          <p:cNvPr id="18" name="Straight Arrow Connector 17">
            <a:extLst>
              <a:ext uri="{FF2B5EF4-FFF2-40B4-BE49-F238E27FC236}">
                <a16:creationId xmlns:a16="http://schemas.microsoft.com/office/drawing/2014/main" id="{11A6731D-2742-6802-08B4-CD5709E2442B}"/>
              </a:ext>
            </a:extLst>
          </p:cNvPr>
          <p:cNvCxnSpPr>
            <a:cxnSpLocks/>
          </p:cNvCxnSpPr>
          <p:nvPr/>
        </p:nvCxnSpPr>
        <p:spPr>
          <a:xfrm>
            <a:off x="4771334" y="3294172"/>
            <a:ext cx="358979" cy="82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96E8645-0D8A-8B39-417E-DB9F887E3881}"/>
              </a:ext>
            </a:extLst>
          </p:cNvPr>
          <p:cNvSpPr/>
          <p:nvPr/>
        </p:nvSpPr>
        <p:spPr>
          <a:xfrm>
            <a:off x="4921101" y="4121749"/>
            <a:ext cx="795704"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Rectangle 19">
            <a:extLst>
              <a:ext uri="{FF2B5EF4-FFF2-40B4-BE49-F238E27FC236}">
                <a16:creationId xmlns:a16="http://schemas.microsoft.com/office/drawing/2014/main" id="{27FB3E5B-3497-552B-FE67-D6755C6CF9EE}"/>
              </a:ext>
            </a:extLst>
          </p:cNvPr>
          <p:cNvSpPr/>
          <p:nvPr/>
        </p:nvSpPr>
        <p:spPr>
          <a:xfrm>
            <a:off x="6390375" y="3102940"/>
            <a:ext cx="2288198" cy="138057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r>
              <a:rPr lang="en-GB" sz="825" dirty="0">
                <a:solidFill>
                  <a:schemeClr val="tx1"/>
                </a:solidFill>
              </a:rPr>
              <a:t>One’s age appears to have an impact on their level of social trust. This association is weak in substantive terms. Each additional year of age is associated with a 0.006-point increase on the measured “social trust” scale. Based on the p-value (&lt;0.001), we reject the null-hypothesis that this relationship would appear in our data by chance only, and provisionally accept that age affects social trust in the wider EU population.</a:t>
            </a:r>
          </a:p>
        </p:txBody>
      </p:sp>
      <p:sp>
        <p:nvSpPr>
          <p:cNvPr id="2" name="Rectangle: Rounded Corners 1">
            <a:extLst>
              <a:ext uri="{FF2B5EF4-FFF2-40B4-BE49-F238E27FC236}">
                <a16:creationId xmlns:a16="http://schemas.microsoft.com/office/drawing/2014/main" id="{481AD989-DA68-1AAD-FB53-24706AF1386B}"/>
              </a:ext>
            </a:extLst>
          </p:cNvPr>
          <p:cNvSpPr/>
          <p:nvPr/>
        </p:nvSpPr>
        <p:spPr>
          <a:xfrm>
            <a:off x="679139" y="482866"/>
            <a:ext cx="7999434"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40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9" grpId="0" animBg="1"/>
      <p:bldP spid="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CF33-F01C-453A-86A1-8D58D6A14D59}"/>
              </a:ext>
            </a:extLst>
          </p:cNvPr>
          <p:cNvPicPr>
            <a:picLocks noChangeAspect="1"/>
          </p:cNvPicPr>
          <p:nvPr/>
        </p:nvPicPr>
        <p:blipFill>
          <a:blip r:embed="rId3"/>
          <a:stretch>
            <a:fillRect/>
          </a:stretch>
        </p:blipFill>
        <p:spPr>
          <a:xfrm>
            <a:off x="884107" y="251110"/>
            <a:ext cx="6655682" cy="4732791"/>
          </a:xfrm>
          <a:prstGeom prst="rect">
            <a:avLst/>
          </a:prstGeom>
        </p:spPr>
      </p:pic>
    </p:spTree>
    <p:extLst>
      <p:ext uri="{BB962C8B-B14F-4D97-AF65-F5344CB8AC3E}">
        <p14:creationId xmlns:p14="http://schemas.microsoft.com/office/powerpoint/2010/main" val="1404295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8FD23-0913-49C0-8A42-6F773F8DBD78}"/>
              </a:ext>
            </a:extLst>
          </p:cNvPr>
          <p:cNvPicPr>
            <a:picLocks noChangeAspect="1"/>
          </p:cNvPicPr>
          <p:nvPr/>
        </p:nvPicPr>
        <p:blipFill>
          <a:blip r:embed="rId3"/>
          <a:stretch>
            <a:fillRect/>
          </a:stretch>
        </p:blipFill>
        <p:spPr>
          <a:xfrm>
            <a:off x="716122" y="266160"/>
            <a:ext cx="7230497" cy="4483680"/>
          </a:xfrm>
          <a:prstGeom prst="rect">
            <a:avLst/>
          </a:prstGeom>
        </p:spPr>
      </p:pic>
      <p:sp>
        <p:nvSpPr>
          <p:cNvPr id="2" name="Rectangle 1">
            <a:extLst>
              <a:ext uri="{FF2B5EF4-FFF2-40B4-BE49-F238E27FC236}">
                <a16:creationId xmlns:a16="http://schemas.microsoft.com/office/drawing/2014/main" id="{1B75010D-F8CD-6B78-71DD-EFBBD6A29E2C}"/>
              </a:ext>
            </a:extLst>
          </p:cNvPr>
          <p:cNvSpPr/>
          <p:nvPr/>
        </p:nvSpPr>
        <p:spPr>
          <a:xfrm>
            <a:off x="1018867" y="3488349"/>
            <a:ext cx="1747472" cy="14507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Oval 3">
            <a:extLst>
              <a:ext uri="{FF2B5EF4-FFF2-40B4-BE49-F238E27FC236}">
                <a16:creationId xmlns:a16="http://schemas.microsoft.com/office/drawing/2014/main" id="{047A316E-F459-0AEA-3C23-FAFD19597D91}"/>
              </a:ext>
            </a:extLst>
          </p:cNvPr>
          <p:cNvSpPr/>
          <p:nvPr/>
        </p:nvSpPr>
        <p:spPr>
          <a:xfrm>
            <a:off x="4331369" y="3464887"/>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Callout: Line 6">
            <a:extLst>
              <a:ext uri="{FF2B5EF4-FFF2-40B4-BE49-F238E27FC236}">
                <a16:creationId xmlns:a16="http://schemas.microsoft.com/office/drawing/2014/main" id="{E67F3F7A-DA24-1710-929E-DB37B5B8B3AA}"/>
              </a:ext>
            </a:extLst>
          </p:cNvPr>
          <p:cNvSpPr/>
          <p:nvPr/>
        </p:nvSpPr>
        <p:spPr>
          <a:xfrm>
            <a:off x="5898601" y="2501406"/>
            <a:ext cx="1682891" cy="534132"/>
          </a:xfrm>
          <a:prstGeom prst="borderCallout1">
            <a:avLst>
              <a:gd name="adj1" fmla="val 47918"/>
              <a:gd name="adj2" fmla="val -502"/>
              <a:gd name="adj3" fmla="val 186573"/>
              <a:gd name="adj4" fmla="val -373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it runs on a 0-1 scale, so 0.58 (i.e. 58%) is very high, and much </a:t>
            </a:r>
            <a:r>
              <a:rPr lang="en-GB" sz="825" dirty="0" err="1">
                <a:solidFill>
                  <a:schemeClr val="tx1"/>
                </a:solidFill>
              </a:rPr>
              <a:t>much</a:t>
            </a:r>
            <a:r>
              <a:rPr lang="en-GB" sz="825" dirty="0">
                <a:solidFill>
                  <a:schemeClr val="tx1"/>
                </a:solidFill>
              </a:rPr>
              <a:t> higher than 0.05 (for what it’s worth)</a:t>
            </a:r>
          </a:p>
        </p:txBody>
      </p:sp>
      <p:sp>
        <p:nvSpPr>
          <p:cNvPr id="8" name="Callout: Line 7">
            <a:extLst>
              <a:ext uri="{FF2B5EF4-FFF2-40B4-BE49-F238E27FC236}">
                <a16:creationId xmlns:a16="http://schemas.microsoft.com/office/drawing/2014/main" id="{164E1EBD-E926-E400-725E-D11851C239BC}"/>
              </a:ext>
            </a:extLst>
          </p:cNvPr>
          <p:cNvSpPr/>
          <p:nvPr/>
        </p:nvSpPr>
        <p:spPr>
          <a:xfrm>
            <a:off x="3993966" y="2288199"/>
            <a:ext cx="1765054" cy="534132"/>
          </a:xfrm>
          <a:prstGeom prst="borderCallout1">
            <a:avLst>
              <a:gd name="adj1" fmla="val 47918"/>
              <a:gd name="adj2" fmla="val -502"/>
              <a:gd name="adj3" fmla="val 226233"/>
              <a:gd name="adj4" fmla="val -712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The “slope” coefficient; very weak, but being a woman is associated with higher levels of social trust compared to being a man</a:t>
            </a:r>
          </a:p>
        </p:txBody>
      </p:sp>
      <p:cxnSp>
        <p:nvCxnSpPr>
          <p:cNvPr id="9" name="Straight Arrow Connector 8">
            <a:extLst>
              <a:ext uri="{FF2B5EF4-FFF2-40B4-BE49-F238E27FC236}">
                <a16:creationId xmlns:a16="http://schemas.microsoft.com/office/drawing/2014/main" id="{CED6426E-A158-2FC7-0B75-FAE7975D1111}"/>
              </a:ext>
            </a:extLst>
          </p:cNvPr>
          <p:cNvCxnSpPr>
            <a:cxnSpLocks/>
          </p:cNvCxnSpPr>
          <p:nvPr/>
        </p:nvCxnSpPr>
        <p:spPr>
          <a:xfrm>
            <a:off x="4652290" y="3633421"/>
            <a:ext cx="401660" cy="82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63BFEB3-8549-3169-E568-DBCFABDE0E16}"/>
              </a:ext>
            </a:extLst>
          </p:cNvPr>
          <p:cNvSpPr/>
          <p:nvPr/>
        </p:nvSpPr>
        <p:spPr>
          <a:xfrm>
            <a:off x="4781503" y="4460998"/>
            <a:ext cx="795704"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a:extLst>
              <a:ext uri="{FF2B5EF4-FFF2-40B4-BE49-F238E27FC236}">
                <a16:creationId xmlns:a16="http://schemas.microsoft.com/office/drawing/2014/main" id="{EEF827BD-14AF-B53E-A2DB-F96142B4DD7F}"/>
              </a:ext>
            </a:extLst>
          </p:cNvPr>
          <p:cNvSpPr/>
          <p:nvPr/>
        </p:nvSpPr>
        <p:spPr>
          <a:xfrm>
            <a:off x="6131007" y="3128085"/>
            <a:ext cx="2598127" cy="152921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r>
              <a:rPr lang="en-GB" sz="825" dirty="0">
                <a:solidFill>
                  <a:schemeClr val="tx1"/>
                </a:solidFill>
              </a:rPr>
              <a:t>One’s sex doesn’t appear to have an impact on their level of social trust. The average score of women on the social trust scale is merely 0.008 points higher than that of men. Based on the p-value (0.58), we </a:t>
            </a:r>
            <a:r>
              <a:rPr lang="en-GB" sz="825" u="sng" dirty="0">
                <a:solidFill>
                  <a:schemeClr val="tx1"/>
                </a:solidFill>
              </a:rPr>
              <a:t>cannot</a:t>
            </a:r>
            <a:r>
              <a:rPr lang="en-GB" sz="825" dirty="0">
                <a:solidFill>
                  <a:schemeClr val="tx1"/>
                </a:solidFill>
              </a:rPr>
              <a:t> reject the null-hypothesis that the difference between men and women in the wider EU population is in fact equal to 0 (as opposed to 0.008). There is in fact a probability of 0.58 (or 58%) that we would be wrong in rejecting the null-hypothesis. In conclusion, we don’t have evidence to suggest that sex is associated with differences in levels of social trust.</a:t>
            </a:r>
          </a:p>
        </p:txBody>
      </p:sp>
      <p:sp>
        <p:nvSpPr>
          <p:cNvPr id="5" name="Rectangle: Rounded Corners 4">
            <a:extLst>
              <a:ext uri="{FF2B5EF4-FFF2-40B4-BE49-F238E27FC236}">
                <a16:creationId xmlns:a16="http://schemas.microsoft.com/office/drawing/2014/main" id="{75FF7C9E-9107-6C21-3363-20EB5ABB6C00}"/>
              </a:ext>
            </a:extLst>
          </p:cNvPr>
          <p:cNvSpPr/>
          <p:nvPr/>
        </p:nvSpPr>
        <p:spPr>
          <a:xfrm>
            <a:off x="839559" y="1036045"/>
            <a:ext cx="6086752"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078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P spid="10" grpId="0" animBg="1"/>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63665B-4A8A-4E7E-9EB9-FBCE5589F9C7}"/>
              </a:ext>
            </a:extLst>
          </p:cNvPr>
          <p:cNvPicPr>
            <a:picLocks noChangeAspect="1"/>
          </p:cNvPicPr>
          <p:nvPr/>
        </p:nvPicPr>
        <p:blipFill>
          <a:blip r:embed="rId2"/>
          <a:stretch>
            <a:fillRect/>
          </a:stretch>
        </p:blipFill>
        <p:spPr>
          <a:xfrm>
            <a:off x="899653" y="620834"/>
            <a:ext cx="7121402" cy="4028141"/>
          </a:xfrm>
          <a:prstGeom prst="rect">
            <a:avLst/>
          </a:prstGeom>
        </p:spPr>
      </p:pic>
    </p:spTree>
    <p:extLst>
      <p:ext uri="{BB962C8B-B14F-4D97-AF65-F5344CB8AC3E}">
        <p14:creationId xmlns:p14="http://schemas.microsoft.com/office/powerpoint/2010/main" val="1180492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FE4D6-8766-49A0-B677-626E90F8ED83}"/>
              </a:ext>
            </a:extLst>
          </p:cNvPr>
          <p:cNvPicPr>
            <a:picLocks noChangeAspect="1"/>
          </p:cNvPicPr>
          <p:nvPr/>
        </p:nvPicPr>
        <p:blipFill>
          <a:blip r:embed="rId2"/>
          <a:stretch>
            <a:fillRect/>
          </a:stretch>
        </p:blipFill>
        <p:spPr>
          <a:xfrm>
            <a:off x="412973" y="351116"/>
            <a:ext cx="5399249" cy="3948169"/>
          </a:xfrm>
          <a:prstGeom prst="rect">
            <a:avLst/>
          </a:prstGeom>
        </p:spPr>
      </p:pic>
      <mc:AlternateContent xmlns:mc="http://schemas.openxmlformats.org/markup-compatibility/2006">
        <mc:Choice xmlns:a14="http://schemas.microsoft.com/office/drawing/2010/main" Requires="a14">
          <p:sp>
            <p:nvSpPr>
              <p:cNvPr id="2" name="Text Placeholder 3">
                <a:extLst>
                  <a:ext uri="{FF2B5EF4-FFF2-40B4-BE49-F238E27FC236}">
                    <a16:creationId xmlns:a16="http://schemas.microsoft.com/office/drawing/2014/main" id="{92E34DB3-B618-46C4-F0E8-66B5AAF48975}"/>
                  </a:ext>
                </a:extLst>
              </p:cNvPr>
              <p:cNvSpPr txBox="1">
                <a:spLocks/>
              </p:cNvSpPr>
              <p:nvPr/>
            </p:nvSpPr>
            <p:spPr>
              <a:xfrm>
                <a:off x="5309938" y="844217"/>
                <a:ext cx="3665102" cy="978309"/>
              </a:xfrm>
              <a:prstGeom prst="rect">
                <a:avLst/>
              </a:prstGeom>
            </p:spPr>
            <p:txBody>
              <a:bodyPr/>
              <a:lst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76198" indent="0">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𝑌</m:t>
                          </m:r>
                        </m:e>
                      </m:acc>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solidFill>
                                <a:srgbClr val="00B050"/>
                              </a:solidFill>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solidFill>
                                <a:srgbClr val="00B050"/>
                              </a:solidFill>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2</m:t>
                          </m:r>
                        </m:sub>
                      </m:sSub>
                      <m:sSub>
                        <m:sSubPr>
                          <m:ctrlPr>
                            <a:rPr lang="en-GB" i="1">
                              <a:solidFill>
                                <a:srgbClr val="FFFF00"/>
                              </a:solidFill>
                              <a:latin typeface="Cambria Math" panose="02040503050406030204" pitchFamily="18" charset="0"/>
                            </a:rPr>
                          </m:ctrlPr>
                        </m:sSubPr>
                        <m:e>
                          <m:r>
                            <a:rPr lang="en-GB" i="1">
                              <a:solidFill>
                                <a:srgbClr val="FFFF00"/>
                              </a:solidFill>
                              <a:latin typeface="Cambria Math" panose="02040503050406030204" pitchFamily="18" charset="0"/>
                            </a:rPr>
                            <m:t>𝑋</m:t>
                          </m:r>
                        </m:e>
                        <m:sub>
                          <m:r>
                            <a:rPr lang="en-GB" i="1">
                              <a:solidFill>
                                <a:srgbClr val="FFFF00"/>
                              </a:solidFill>
                              <a:latin typeface="Cambria Math" panose="02040503050406030204" pitchFamily="18" charset="0"/>
                            </a:rPr>
                            <m:t>2</m:t>
                          </m:r>
                        </m:sub>
                      </m:sSub>
                      <m:r>
                        <a:rPr lang="en-GB" i="1">
                          <a:latin typeface="Cambria Math" panose="02040503050406030204" pitchFamily="18" charset="0"/>
                        </a:rPr>
                        <m:t>+…</m:t>
                      </m:r>
                    </m:oMath>
                  </m:oMathPara>
                </a14:m>
                <a:endParaRPr lang="en-GB" i="1" dirty="0">
                  <a:latin typeface="Cambria Math" panose="02040503050406030204" pitchFamily="18" charset="0"/>
                </a:endParaRPr>
              </a:p>
              <a:p>
                <a:pPr marL="76198"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𝑝</m:t>
                          </m:r>
                        </m:sub>
                      </m:sSub>
                      <m:sSub>
                        <m:sSubPr>
                          <m:ctrlPr>
                            <a:rPr lang="en-GB" i="1">
                              <a:solidFill>
                                <a:srgbClr val="FFC000"/>
                              </a:solidFill>
                              <a:latin typeface="Cambria Math" panose="02040503050406030204" pitchFamily="18" charset="0"/>
                            </a:rPr>
                          </m:ctrlPr>
                        </m:sSubPr>
                        <m:e>
                          <m:r>
                            <a:rPr lang="en-GB" i="1">
                              <a:solidFill>
                                <a:srgbClr val="FFC000"/>
                              </a:solidFill>
                              <a:latin typeface="Cambria Math" panose="02040503050406030204" pitchFamily="18" charset="0"/>
                            </a:rPr>
                            <m:t>𝑋</m:t>
                          </m:r>
                        </m:e>
                        <m:sub>
                          <m:r>
                            <a:rPr lang="en-GB" i="1">
                              <a:solidFill>
                                <a:srgbClr val="FFC000"/>
                              </a:solidFill>
                              <a:latin typeface="Cambria Math" panose="02040503050406030204" pitchFamily="18" charset="0"/>
                            </a:rPr>
                            <m:t>𝑝</m:t>
                          </m:r>
                        </m:sub>
                      </m:sSub>
                    </m:oMath>
                  </m:oMathPara>
                </a14:m>
                <a:endParaRPr lang="en-GB" dirty="0"/>
              </a:p>
            </p:txBody>
          </p:sp>
        </mc:Choice>
        <mc:Fallback>
          <p:sp>
            <p:nvSpPr>
              <p:cNvPr id="2" name="Text Placeholder 3">
                <a:extLst>
                  <a:ext uri="{FF2B5EF4-FFF2-40B4-BE49-F238E27FC236}">
                    <a16:creationId xmlns:a16="http://schemas.microsoft.com/office/drawing/2014/main" id="{92E34DB3-B618-46C4-F0E8-66B5AAF48975}"/>
                  </a:ext>
                </a:extLst>
              </p:cNvPr>
              <p:cNvSpPr txBox="1">
                <a:spLocks noRot="1" noChangeAspect="1" noMove="1" noResize="1" noEditPoints="1" noAdjustHandles="1" noChangeArrowheads="1" noChangeShapeType="1" noTextEdit="1"/>
              </p:cNvSpPr>
              <p:nvPr/>
            </p:nvSpPr>
            <p:spPr>
              <a:xfrm>
                <a:off x="5309938" y="844217"/>
                <a:ext cx="3665102" cy="978309"/>
              </a:xfrm>
              <a:prstGeom prst="rect">
                <a:avLst/>
              </a:prstGeom>
              <a:blipFill>
                <a:blip r:embed="rId3"/>
                <a:stretch>
                  <a:fillRect t="-3106"/>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DF1E549E-C8DB-DE07-B1ED-FF5722BABEF5}"/>
              </a:ext>
            </a:extLst>
          </p:cNvPr>
          <p:cNvSpPr/>
          <p:nvPr/>
        </p:nvSpPr>
        <p:spPr>
          <a:xfrm>
            <a:off x="5252719" y="1632374"/>
            <a:ext cx="3108271" cy="287781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5" name="Rectangle 4">
            <a:extLst>
              <a:ext uri="{FF2B5EF4-FFF2-40B4-BE49-F238E27FC236}">
                <a16:creationId xmlns:a16="http://schemas.microsoft.com/office/drawing/2014/main" id="{8E70701F-D9D6-6991-C683-FACE1F142BDA}"/>
              </a:ext>
            </a:extLst>
          </p:cNvPr>
          <p:cNvSpPr/>
          <p:nvPr/>
        </p:nvSpPr>
        <p:spPr>
          <a:xfrm>
            <a:off x="6101886" y="2033426"/>
            <a:ext cx="2618986" cy="23701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099A6748-F37D-94A4-AEAC-3FE2A0B2AD44}"/>
              </a:ext>
            </a:extLst>
          </p:cNvPr>
          <p:cNvSpPr/>
          <p:nvPr/>
        </p:nvSpPr>
        <p:spPr>
          <a:xfrm>
            <a:off x="6214389" y="2054925"/>
            <a:ext cx="1270346" cy="1215236"/>
          </a:xfrm>
          <a:prstGeom prst="ellipse">
            <a:avLst/>
          </a:pr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X1</a:t>
            </a:r>
          </a:p>
        </p:txBody>
      </p:sp>
      <p:sp>
        <p:nvSpPr>
          <p:cNvPr id="7" name="Oval 6">
            <a:extLst>
              <a:ext uri="{FF2B5EF4-FFF2-40B4-BE49-F238E27FC236}">
                <a16:creationId xmlns:a16="http://schemas.microsoft.com/office/drawing/2014/main" id="{7D0ACD01-36E4-D4A4-1E7C-CE56D0CF83A1}"/>
              </a:ext>
            </a:extLst>
          </p:cNvPr>
          <p:cNvSpPr/>
          <p:nvPr/>
        </p:nvSpPr>
        <p:spPr>
          <a:xfrm>
            <a:off x="7030335" y="2463087"/>
            <a:ext cx="1320166" cy="1215236"/>
          </a:xfrm>
          <a:prstGeom prst="ellipse">
            <a:avLst/>
          </a:prstGeom>
          <a:solidFill>
            <a:schemeClr val="accent6">
              <a:lumMod val="75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X2</a:t>
            </a:r>
          </a:p>
        </p:txBody>
      </p:sp>
      <p:sp>
        <p:nvSpPr>
          <p:cNvPr id="8" name="Oval 7">
            <a:extLst>
              <a:ext uri="{FF2B5EF4-FFF2-40B4-BE49-F238E27FC236}">
                <a16:creationId xmlns:a16="http://schemas.microsoft.com/office/drawing/2014/main" id="{500FEB95-4329-643B-5B34-FF5EBD23FCCD}"/>
              </a:ext>
            </a:extLst>
          </p:cNvPr>
          <p:cNvSpPr/>
          <p:nvPr/>
        </p:nvSpPr>
        <p:spPr>
          <a:xfrm>
            <a:off x="6250330" y="2937493"/>
            <a:ext cx="1270346" cy="1132873"/>
          </a:xfrm>
          <a:prstGeom prst="ellipse">
            <a:avLst/>
          </a:prstGeom>
          <a:solidFill>
            <a:schemeClr val="accent4">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X3</a:t>
            </a:r>
          </a:p>
        </p:txBody>
      </p:sp>
      <p:sp>
        <p:nvSpPr>
          <p:cNvPr id="9" name="TextBox 8">
            <a:extLst>
              <a:ext uri="{FF2B5EF4-FFF2-40B4-BE49-F238E27FC236}">
                <a16:creationId xmlns:a16="http://schemas.microsoft.com/office/drawing/2014/main" id="{6F742181-377B-DB51-81AF-6B14CB707D0E}"/>
              </a:ext>
            </a:extLst>
          </p:cNvPr>
          <p:cNvSpPr txBox="1"/>
          <p:nvPr/>
        </p:nvSpPr>
        <p:spPr>
          <a:xfrm>
            <a:off x="7737422" y="3814812"/>
            <a:ext cx="939419" cy="400110"/>
          </a:xfrm>
          <a:prstGeom prst="rect">
            <a:avLst/>
          </a:prstGeom>
          <a:noFill/>
        </p:spPr>
        <p:txBody>
          <a:bodyPr wrap="square" rtlCol="0">
            <a:spAutoFit/>
          </a:bodyPr>
          <a:lstStyle/>
          <a:p>
            <a:r>
              <a:rPr lang="en-GB" sz="1000" dirty="0">
                <a:solidFill>
                  <a:schemeClr val="tx2">
                    <a:lumMod val="75000"/>
                  </a:schemeClr>
                </a:solidFill>
              </a:rPr>
              <a:t>60%</a:t>
            </a:r>
          </a:p>
          <a:p>
            <a:r>
              <a:rPr lang="en-GB" sz="1000" dirty="0">
                <a:solidFill>
                  <a:schemeClr val="tx2">
                    <a:lumMod val="75000"/>
                  </a:schemeClr>
                </a:solidFill>
              </a:rPr>
              <a:t>unexplained</a:t>
            </a:r>
          </a:p>
        </p:txBody>
      </p:sp>
      <p:sp>
        <p:nvSpPr>
          <p:cNvPr id="10" name="Rectangle 9">
            <a:extLst>
              <a:ext uri="{FF2B5EF4-FFF2-40B4-BE49-F238E27FC236}">
                <a16:creationId xmlns:a16="http://schemas.microsoft.com/office/drawing/2014/main" id="{5EDA9B2C-703C-A088-6BFF-48AF5458E31B}"/>
              </a:ext>
            </a:extLst>
          </p:cNvPr>
          <p:cNvSpPr/>
          <p:nvPr/>
        </p:nvSpPr>
        <p:spPr>
          <a:xfrm>
            <a:off x="5622759" y="2033425"/>
            <a:ext cx="3108271" cy="26669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2053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E8551-D76B-4BF8-A785-A6D148801121}"/>
              </a:ext>
            </a:extLst>
          </p:cNvPr>
          <p:cNvPicPr>
            <a:picLocks noChangeAspect="1"/>
          </p:cNvPicPr>
          <p:nvPr/>
        </p:nvPicPr>
        <p:blipFill>
          <a:blip r:embed="rId3"/>
          <a:stretch>
            <a:fillRect/>
          </a:stretch>
        </p:blipFill>
        <p:spPr>
          <a:xfrm>
            <a:off x="648931" y="887846"/>
            <a:ext cx="6445823" cy="3577263"/>
          </a:xfrm>
          <a:prstGeom prst="rect">
            <a:avLst/>
          </a:prstGeom>
        </p:spPr>
      </p:pic>
      <p:sp>
        <p:nvSpPr>
          <p:cNvPr id="2" name="Rectangle 1">
            <a:extLst>
              <a:ext uri="{FF2B5EF4-FFF2-40B4-BE49-F238E27FC236}">
                <a16:creationId xmlns:a16="http://schemas.microsoft.com/office/drawing/2014/main" id="{352A3A59-CCB1-7790-F204-3052CB603BAC}"/>
              </a:ext>
            </a:extLst>
          </p:cNvPr>
          <p:cNvSpPr/>
          <p:nvPr/>
        </p:nvSpPr>
        <p:spPr>
          <a:xfrm>
            <a:off x="1008001" y="2741640"/>
            <a:ext cx="1747472" cy="534131"/>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Oval 3">
            <a:extLst>
              <a:ext uri="{FF2B5EF4-FFF2-40B4-BE49-F238E27FC236}">
                <a16:creationId xmlns:a16="http://schemas.microsoft.com/office/drawing/2014/main" id="{5C602359-2B22-08EA-1358-A655E3E3CBEE}"/>
              </a:ext>
            </a:extLst>
          </p:cNvPr>
          <p:cNvSpPr/>
          <p:nvPr/>
        </p:nvSpPr>
        <p:spPr>
          <a:xfrm>
            <a:off x="4511528" y="3098071"/>
            <a:ext cx="1019907" cy="1912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0000"/>
              </a:solidFill>
            </a:endParaRPr>
          </a:p>
        </p:txBody>
      </p:sp>
      <p:sp>
        <p:nvSpPr>
          <p:cNvPr id="5" name="Oval 4">
            <a:extLst>
              <a:ext uri="{FF2B5EF4-FFF2-40B4-BE49-F238E27FC236}">
                <a16:creationId xmlns:a16="http://schemas.microsoft.com/office/drawing/2014/main" id="{9119E445-5ADC-532B-2FE4-BC1B137826D2}"/>
              </a:ext>
            </a:extLst>
          </p:cNvPr>
          <p:cNvSpPr/>
          <p:nvPr/>
        </p:nvSpPr>
        <p:spPr>
          <a:xfrm>
            <a:off x="3527915" y="3402624"/>
            <a:ext cx="890221" cy="2264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 name="Straight Arrow Connector 5">
            <a:extLst>
              <a:ext uri="{FF2B5EF4-FFF2-40B4-BE49-F238E27FC236}">
                <a16:creationId xmlns:a16="http://schemas.microsoft.com/office/drawing/2014/main" id="{0BA53F6E-86CC-DEFE-EE2C-11BC162F245C}"/>
              </a:ext>
            </a:extLst>
          </p:cNvPr>
          <p:cNvCxnSpPr>
            <a:cxnSpLocks/>
            <a:stCxn id="4" idx="3"/>
            <a:endCxn id="5" idx="7"/>
          </p:cNvCxnSpPr>
          <p:nvPr/>
        </p:nvCxnSpPr>
        <p:spPr>
          <a:xfrm flipH="1">
            <a:off x="4287766" y="3261297"/>
            <a:ext cx="373124" cy="174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llout: Line 6">
            <a:extLst>
              <a:ext uri="{FF2B5EF4-FFF2-40B4-BE49-F238E27FC236}">
                <a16:creationId xmlns:a16="http://schemas.microsoft.com/office/drawing/2014/main" id="{92B018A4-D08D-B4BF-BC83-F90F15BD0C78}"/>
              </a:ext>
            </a:extLst>
          </p:cNvPr>
          <p:cNvSpPr/>
          <p:nvPr/>
        </p:nvSpPr>
        <p:spPr>
          <a:xfrm>
            <a:off x="6079883" y="2215663"/>
            <a:ext cx="2721779" cy="786512"/>
          </a:xfrm>
          <a:prstGeom prst="borderCallout1">
            <a:avLst>
              <a:gd name="adj1" fmla="val 47918"/>
              <a:gd name="adj2" fmla="val -774"/>
              <a:gd name="adj3" fmla="val 117096"/>
              <a:gd name="adj4" fmla="val -2316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small!; smaller than 0.01; note that this has changed compared to the previous model; now, once we also account for education and age (i.e. keeping the effect of those variables constant, one’s sex seems to have an impact on their level of social trust</a:t>
            </a:r>
          </a:p>
        </p:txBody>
      </p:sp>
      <p:sp>
        <p:nvSpPr>
          <p:cNvPr id="8" name="Callout: Line 7">
            <a:extLst>
              <a:ext uri="{FF2B5EF4-FFF2-40B4-BE49-F238E27FC236}">
                <a16:creationId xmlns:a16="http://schemas.microsoft.com/office/drawing/2014/main" id="{3DCC0A52-3E14-A48B-91AE-364FB747E252}"/>
              </a:ext>
            </a:extLst>
          </p:cNvPr>
          <p:cNvSpPr/>
          <p:nvPr/>
        </p:nvSpPr>
        <p:spPr>
          <a:xfrm>
            <a:off x="4210354" y="1607195"/>
            <a:ext cx="2364188" cy="534132"/>
          </a:xfrm>
          <a:prstGeom prst="borderCallout1">
            <a:avLst>
              <a:gd name="adj1" fmla="val 47918"/>
              <a:gd name="adj2" fmla="val -502"/>
              <a:gd name="adj3" fmla="val 212653"/>
              <a:gd name="adj4" fmla="val -82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We are now interpreting each “slope” coefficient, keeping in mind that they represent the effect of that variable </a:t>
            </a:r>
            <a:r>
              <a:rPr lang="en-GB" sz="825" i="1" u="sng" dirty="0">
                <a:solidFill>
                  <a:schemeClr val="tx1"/>
                </a:solidFill>
              </a:rPr>
              <a:t>while keeping constant (eliminating) the effect of the other variables in the model</a:t>
            </a:r>
          </a:p>
        </p:txBody>
      </p:sp>
      <p:cxnSp>
        <p:nvCxnSpPr>
          <p:cNvPr id="9" name="Straight Arrow Connector 8">
            <a:extLst>
              <a:ext uri="{FF2B5EF4-FFF2-40B4-BE49-F238E27FC236}">
                <a16:creationId xmlns:a16="http://schemas.microsoft.com/office/drawing/2014/main" id="{EE52E5E5-33E3-C1A4-DC48-4ED99CC3328F}"/>
              </a:ext>
            </a:extLst>
          </p:cNvPr>
          <p:cNvCxnSpPr>
            <a:cxnSpLocks/>
            <a:endCxn id="10" idx="1"/>
          </p:cNvCxnSpPr>
          <p:nvPr/>
        </p:nvCxnSpPr>
        <p:spPr>
          <a:xfrm flipH="1">
            <a:off x="5363009" y="3435790"/>
            <a:ext cx="24330" cy="885461"/>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63743FC-D308-FEC8-F654-FE1C3EA07ED2}"/>
              </a:ext>
            </a:extLst>
          </p:cNvPr>
          <p:cNvSpPr/>
          <p:nvPr/>
        </p:nvSpPr>
        <p:spPr>
          <a:xfrm>
            <a:off x="5246482" y="4293245"/>
            <a:ext cx="795704" cy="191233"/>
          </a:xfrm>
          <a:prstGeom prst="ellipse">
            <a:avLst/>
          </a:prstGeom>
          <a:solidFill>
            <a:schemeClr val="tx2">
              <a:lumMod val="40000"/>
              <a:lumOff val="60000"/>
              <a:alpha val="5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a:extLst>
              <a:ext uri="{FF2B5EF4-FFF2-40B4-BE49-F238E27FC236}">
                <a16:creationId xmlns:a16="http://schemas.microsoft.com/office/drawing/2014/main" id="{34D5A48B-3AF6-77E6-E72C-CE6484C6E7A9}"/>
              </a:ext>
            </a:extLst>
          </p:cNvPr>
          <p:cNvSpPr/>
          <p:nvPr/>
        </p:nvSpPr>
        <p:spPr>
          <a:xfrm>
            <a:off x="6574543" y="3469145"/>
            <a:ext cx="2288198" cy="110912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endParaRPr lang="en-GB" sz="825" dirty="0">
              <a:solidFill>
                <a:schemeClr val="tx1"/>
              </a:solidFill>
            </a:endParaRPr>
          </a:p>
          <a:p>
            <a:r>
              <a:rPr lang="en-GB" sz="825" dirty="0">
                <a:solidFill>
                  <a:schemeClr val="tx1"/>
                </a:solidFill>
              </a:rPr>
              <a:t>In a statistical model that predicts levels of social trust from education, age and gender, we find that all three predictors are associated with social trust. Having more education, being older and being a woman is associated with higher levels of social trust.</a:t>
            </a:r>
          </a:p>
        </p:txBody>
      </p:sp>
      <p:sp>
        <p:nvSpPr>
          <p:cNvPr id="12" name="Oval 11">
            <a:extLst>
              <a:ext uri="{FF2B5EF4-FFF2-40B4-BE49-F238E27FC236}">
                <a16:creationId xmlns:a16="http://schemas.microsoft.com/office/drawing/2014/main" id="{84A37073-4082-9244-41C7-CB2A61F76325}"/>
              </a:ext>
            </a:extLst>
          </p:cNvPr>
          <p:cNvSpPr/>
          <p:nvPr/>
        </p:nvSpPr>
        <p:spPr>
          <a:xfrm>
            <a:off x="4489919" y="2913088"/>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a:extLst>
              <a:ext uri="{FF2B5EF4-FFF2-40B4-BE49-F238E27FC236}">
                <a16:creationId xmlns:a16="http://schemas.microsoft.com/office/drawing/2014/main" id="{7A41B6C6-FC70-B923-FC01-506C970D4C82}"/>
              </a:ext>
            </a:extLst>
          </p:cNvPr>
          <p:cNvSpPr/>
          <p:nvPr/>
        </p:nvSpPr>
        <p:spPr>
          <a:xfrm>
            <a:off x="4506341" y="2750497"/>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a:extLst>
              <a:ext uri="{FF2B5EF4-FFF2-40B4-BE49-F238E27FC236}">
                <a16:creationId xmlns:a16="http://schemas.microsoft.com/office/drawing/2014/main" id="{B1719B1F-8800-F33B-3557-A8CBB414DB00}"/>
              </a:ext>
            </a:extLst>
          </p:cNvPr>
          <p:cNvSpPr/>
          <p:nvPr/>
        </p:nvSpPr>
        <p:spPr>
          <a:xfrm>
            <a:off x="4511528" y="2570036"/>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Rectangle 22">
            <a:extLst>
              <a:ext uri="{FF2B5EF4-FFF2-40B4-BE49-F238E27FC236}">
                <a16:creationId xmlns:a16="http://schemas.microsoft.com/office/drawing/2014/main" id="{7A653D51-6060-9DC8-D139-73A8EE54FCEC}"/>
              </a:ext>
            </a:extLst>
          </p:cNvPr>
          <p:cNvSpPr/>
          <p:nvPr/>
        </p:nvSpPr>
        <p:spPr>
          <a:xfrm>
            <a:off x="4418135" y="2334359"/>
            <a:ext cx="1307471" cy="1101431"/>
          </a:xfrm>
          <a:prstGeom prst="rect">
            <a:avLst/>
          </a:prstGeom>
          <a:solidFill>
            <a:schemeClr val="tx2">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Rectangle 24">
            <a:extLst>
              <a:ext uri="{FF2B5EF4-FFF2-40B4-BE49-F238E27FC236}">
                <a16:creationId xmlns:a16="http://schemas.microsoft.com/office/drawing/2014/main" id="{4B898BB9-86E7-ED8D-5405-6401C2563A62}"/>
              </a:ext>
            </a:extLst>
          </p:cNvPr>
          <p:cNvSpPr/>
          <p:nvPr/>
        </p:nvSpPr>
        <p:spPr>
          <a:xfrm>
            <a:off x="3633082" y="4578268"/>
            <a:ext cx="2484775" cy="118819"/>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This is now the p-value for the entire model</a:t>
            </a:r>
          </a:p>
        </p:txBody>
      </p:sp>
      <p:cxnSp>
        <p:nvCxnSpPr>
          <p:cNvPr id="26" name="Straight Arrow Connector 25">
            <a:extLst>
              <a:ext uri="{FF2B5EF4-FFF2-40B4-BE49-F238E27FC236}">
                <a16:creationId xmlns:a16="http://schemas.microsoft.com/office/drawing/2014/main" id="{56B41D8C-DA0E-7B36-D332-EAA8D5F7DCC2}"/>
              </a:ext>
            </a:extLst>
          </p:cNvPr>
          <p:cNvCxnSpPr>
            <a:cxnSpLocks/>
            <a:stCxn id="25" idx="0"/>
            <a:endCxn id="10" idx="3"/>
          </p:cNvCxnSpPr>
          <p:nvPr/>
        </p:nvCxnSpPr>
        <p:spPr>
          <a:xfrm flipV="1">
            <a:off x="4875470" y="4456471"/>
            <a:ext cx="487541" cy="121796"/>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CAB497E-80F9-D14C-9347-07453AB047D5}"/>
              </a:ext>
            </a:extLst>
          </p:cNvPr>
          <p:cNvSpPr/>
          <p:nvPr/>
        </p:nvSpPr>
        <p:spPr>
          <a:xfrm>
            <a:off x="1008002" y="946485"/>
            <a:ext cx="6086752"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4288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10" grpId="0" animBg="1"/>
      <p:bldP spid="11" grpId="0" animBg="1"/>
      <p:bldP spid="12" grpId="0" animBg="1"/>
      <p:bldP spid="13" grpId="0" animBg="1"/>
      <p:bldP spid="14" grpId="0" animBg="1"/>
      <p:bldP spid="23" grpId="0" animBg="1"/>
      <p:bldP spid="25" grpId="0" animBg="1"/>
    </p:bldLst>
  </p:timing>
</p:sld>
</file>

<file path=ppt/theme/theme1.xml><?xml version="1.0" encoding="utf-8"?>
<a:theme xmlns:a="http://schemas.openxmlformats.org/drawingml/2006/main" name="SOC2069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28</TotalTime>
  <Words>10116</Words>
  <Application>Microsoft Office PowerPoint</Application>
  <PresentationFormat>On-screen Show (16:9)</PresentationFormat>
  <Paragraphs>981</Paragraphs>
  <Slides>98</Slides>
  <Notes>64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98</vt:i4>
      </vt:variant>
    </vt:vector>
  </HeadingPairs>
  <TitlesOfParts>
    <vt:vector size="113" baseType="lpstr">
      <vt:lpstr>ArialMT</vt:lpstr>
      <vt:lpstr>Georgia</vt:lpstr>
      <vt:lpstr>Wingdings</vt:lpstr>
      <vt:lpstr>Bernard MT Condensed</vt:lpstr>
      <vt:lpstr>Calibri</vt:lpstr>
      <vt:lpstr>Arial Black</vt:lpstr>
      <vt:lpstr>Cambria Math</vt:lpstr>
      <vt:lpstr>Courier</vt:lpstr>
      <vt:lpstr>Barlow</vt:lpstr>
      <vt:lpstr>MJXc-TeX-math-I</vt:lpstr>
      <vt:lpstr>Aptos</vt:lpstr>
      <vt:lpstr>Courier New</vt:lpstr>
      <vt:lpstr>Arial</vt:lpstr>
      <vt:lpstr>Arial Narrow</vt:lpstr>
      <vt:lpstr>SOC2069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spirit level” (2010)</vt:lpstr>
      <vt:lpstr>“The spirit level” (2010)</vt:lpstr>
      <vt:lpstr>“The spirit level” (2010)</vt:lpstr>
      <vt:lpstr>“The spirit level” (2010)</vt:lpstr>
      <vt:lpstr>Inequality  Social trust</vt:lpstr>
      <vt:lpstr>Inequality  Social trust</vt:lpstr>
      <vt:lpstr>Inequality  Social trust</vt:lpstr>
      <vt:lpstr>Inequality  Social trust</vt:lpstr>
      <vt:lpstr>Inequality  Social trust</vt:lpstr>
      <vt:lpstr>Inequality  Social trust</vt:lpstr>
      <vt:lpstr>“The spirit level” (2010)</vt:lpstr>
      <vt:lpstr>“The spirit level” (2010)</vt:lpstr>
      <vt:lpstr>“The spirit level” (2010)</vt:lpstr>
      <vt:lpstr>“The spirit level” (2010)</vt:lpstr>
      <vt:lpstr>“The spirit level” (2010)</vt:lpstr>
      <vt:lpstr>“The spirit level” (2010)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Estimation</vt:lpstr>
      <vt:lpstr>Estimation</vt:lpstr>
      <vt:lpstr>From (sample) estimation to (population) inference</vt:lpstr>
      <vt:lpstr>Statistical inference</vt:lpstr>
      <vt:lpstr>Inference for simple linear regression</vt:lpstr>
      <vt:lpstr>Confidence interval for the slope</vt:lpstr>
      <vt:lpstr>Quantify the variability of the slope</vt:lpstr>
      <vt:lpstr>Hypothesis test for the slope</vt:lpstr>
      <vt:lpstr>Hypothesis testing framework</vt:lpstr>
      <vt:lpstr>PowerPoint Presentation</vt:lpstr>
      <vt:lpstr>What is a ‘best’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15</Words>
  <Application>Microsoft Office PowerPoint</Application>
  <PresentationFormat>On-screen Show (16:9)</PresentationFormat>
  <Paragraphs>8</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Narrow</vt:lpstr>
      <vt:lpstr>Calibri</vt:lpstr>
      <vt:lpstr>Courier New</vt:lpstr>
      <vt:lpstr>SOC2069 Theme</vt:lpstr>
      <vt:lpstr>Presentation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cgmoreh</dc:creator>
  <cp:keywords/>
  <cp:lastModifiedBy>Chris Moreh</cp:lastModifiedBy>
  <cp:revision>2</cp:revision>
  <dcterms:created xsi:type="dcterms:W3CDTF">2023-10-17T10:08:23Z</dcterms:created>
  <dcterms:modified xsi:type="dcterms:W3CDTF">2025-02-04T11:15:39Z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subtitle">
    <vt:lpwstr>Week 4</vt:lpwstr>
  </property>
  <property fmtid="{D5CDD505-2E9C-101B-9397-08002B2CF9AE}" pid="8" name="toc-title">
    <vt:lpwstr>Table of contents</vt:lpwstr>
  </property>
</Properties>
</file>